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84" r:id="rId2"/>
    <p:sldId id="274" r:id="rId3"/>
    <p:sldId id="283" r:id="rId4"/>
    <p:sldId id="271" r:id="rId5"/>
    <p:sldId id="275" r:id="rId6"/>
    <p:sldId id="263" r:id="rId7"/>
    <p:sldId id="262" r:id="rId8"/>
    <p:sldId id="276" r:id="rId9"/>
    <p:sldId id="265" r:id="rId10"/>
    <p:sldId id="267" r:id="rId11"/>
    <p:sldId id="277" r:id="rId12"/>
    <p:sldId id="280" r:id="rId13"/>
    <p:sldId id="279" r:id="rId14"/>
    <p:sldId id="281" r:id="rId15"/>
    <p:sldId id="282" r:id="rId16"/>
    <p:sldId id="258" r:id="rId17"/>
    <p:sldId id="260" r:id="rId18"/>
  </p:sldIdLst>
  <p:sldSz cx="12192000" cy="6858000"/>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öbbels Dirk" initials="GD" lastIdx="1" clrIdx="0">
    <p:extLst>
      <p:ext uri="{19B8F6BF-5375-455C-9EA6-DF929625EA0E}">
        <p15:presenceInfo xmlns:p15="http://schemas.microsoft.com/office/powerpoint/2012/main" userId="S-1-5-21-2029537294-994644358-1427260136-14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81370" autoAdjust="0"/>
  </p:normalViewPr>
  <p:slideViewPr>
    <p:cSldViewPr snapToGrid="0" showGuides="1">
      <p:cViewPr varScale="1">
        <p:scale>
          <a:sx n="98" d="100"/>
          <a:sy n="98" d="100"/>
        </p:scale>
        <p:origin x="984" y="184"/>
      </p:cViewPr>
      <p:guideLst>
        <p:guide orient="horz" pos="141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EDA52269-1928-4ED9-A415-B2D2FBBBF3CD}" type="datetimeFigureOut">
              <a:rPr lang="de-CH" smtClean="0"/>
              <a:t>19.08.25</a:t>
            </a:fld>
            <a:endParaRPr lang="de-CH"/>
          </a:p>
        </p:txBody>
      </p:sp>
      <p:sp>
        <p:nvSpPr>
          <p:cNvPr id="4" name="Folienbildplatzhalt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36560E2F-D535-4CF5-8887-4B08E7C9D913}" type="slidenum">
              <a:rPr lang="de-CH" smtClean="0"/>
              <a:t>‹Nr.›</a:t>
            </a:fld>
            <a:endParaRPr lang="de-CH"/>
          </a:p>
        </p:txBody>
      </p:sp>
    </p:spTree>
    <p:extLst>
      <p:ext uri="{BB962C8B-B14F-4D97-AF65-F5344CB8AC3E}">
        <p14:creationId xmlns:p14="http://schemas.microsoft.com/office/powerpoint/2010/main" val="3866731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2F3B6B9-762B-4460-BF2B-C34C0C91C541}" type="slidenum">
              <a:rPr lang="de-CH" altLang="de-DE" smtClean="0"/>
              <a:pPr/>
              <a:t>2</a:t>
            </a:fld>
            <a:endParaRPr lang="de-CH" altLang="de-DE"/>
          </a:p>
        </p:txBody>
      </p:sp>
    </p:spTree>
    <p:extLst>
      <p:ext uri="{BB962C8B-B14F-4D97-AF65-F5344CB8AC3E}">
        <p14:creationId xmlns:p14="http://schemas.microsoft.com/office/powerpoint/2010/main" val="176856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200" baseline="0" dirty="0"/>
          </a:p>
        </p:txBody>
      </p:sp>
      <p:sp>
        <p:nvSpPr>
          <p:cNvPr id="4" name="Foliennummernplatzhalter 3"/>
          <p:cNvSpPr>
            <a:spLocks noGrp="1"/>
          </p:cNvSpPr>
          <p:nvPr>
            <p:ph type="sldNum" sz="quarter" idx="10"/>
          </p:nvPr>
        </p:nvSpPr>
        <p:spPr/>
        <p:txBody>
          <a:bodyPr/>
          <a:lstStyle/>
          <a:p>
            <a:fld id="{A2F3B6B9-762B-4460-BF2B-C34C0C91C541}" type="slidenum">
              <a:rPr lang="de-CH" altLang="de-DE" smtClean="0"/>
              <a:pPr/>
              <a:t>4</a:t>
            </a:fld>
            <a:endParaRPr lang="de-CH" altLang="de-DE"/>
          </a:p>
        </p:txBody>
      </p:sp>
    </p:spTree>
    <p:extLst>
      <p:ext uri="{BB962C8B-B14F-4D97-AF65-F5344CB8AC3E}">
        <p14:creationId xmlns:p14="http://schemas.microsoft.com/office/powerpoint/2010/main" val="181366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Wädenswil ist verkehrlich</a:t>
            </a:r>
            <a:r>
              <a:rPr lang="de-CH" baseline="0" dirty="0"/>
              <a:t> sehr gut an die Stadt Zürich und den Flughafen, aber auch an die südöstlich gelegenen Kantone Glarus, St. Gallen und Graubünden per Bahn und per MIV angeschlossen. Die Anbindung an den Kanton Zug funktioniert über den Hirzel mittels MIV, aber auch per Bahn via Thalwil sehr gut.</a:t>
            </a:r>
            <a:endParaRPr lang="de-CH" dirty="0"/>
          </a:p>
          <a:p>
            <a:endParaRPr lang="de-CH" dirty="0"/>
          </a:p>
          <a:p>
            <a:r>
              <a:rPr lang="de-CH" dirty="0"/>
              <a:t>Auf der Karte sehen fünf grössere Areal,</a:t>
            </a:r>
            <a:r>
              <a:rPr lang="de-CH" baseline="0" dirty="0"/>
              <a:t> die in den letzten Jahren entwickelt wurden. </a:t>
            </a:r>
          </a:p>
          <a:p>
            <a:endParaRPr lang="de-CH" baseline="0" dirty="0"/>
          </a:p>
          <a:p>
            <a:r>
              <a:rPr lang="de-CH" baseline="0" dirty="0"/>
              <a:t>Das Areal </a:t>
            </a:r>
            <a:r>
              <a:rPr lang="de-CH" baseline="0" dirty="0" err="1"/>
              <a:t>AuPark</a:t>
            </a:r>
            <a:r>
              <a:rPr lang="de-CH" baseline="0" dirty="0"/>
              <a:t> – Eigentümer Swiss Life -  befindet sich in der Realisierung. Der Verkauf von Wohnungen und die Vermietung läuft seit diesem Frühling. </a:t>
            </a:r>
          </a:p>
          <a:p>
            <a:endParaRPr lang="de-CH" baseline="0" dirty="0"/>
          </a:p>
          <a:p>
            <a:r>
              <a:rPr lang="de-CH" baseline="0" dirty="0"/>
              <a:t>Im Gebiet </a:t>
            </a:r>
            <a:r>
              <a:rPr lang="de-CH" baseline="0" dirty="0" err="1"/>
              <a:t>Hangenmoos</a:t>
            </a:r>
            <a:r>
              <a:rPr lang="de-CH" baseline="0" dirty="0"/>
              <a:t> wird bereits gewohnt. </a:t>
            </a:r>
          </a:p>
          <a:p>
            <a:endParaRPr lang="de-CH" baseline="0" dirty="0"/>
          </a:p>
          <a:p>
            <a:r>
              <a:rPr lang="de-CH" baseline="0" dirty="0"/>
              <a:t>Für die Areale Coop / ZKB, MEWA und Gessner sind Baubewilligungen vorhanden. </a:t>
            </a:r>
          </a:p>
          <a:p>
            <a:endParaRPr lang="de-CH" baseline="0" dirty="0"/>
          </a:p>
          <a:p>
            <a:r>
              <a:rPr lang="de-CH" baseline="0" dirty="0"/>
              <a:t>Die Bauarbeiten MEWA und Gessner werden voraussichtlich gegen Ende dieses Jahres oder anfangs 2026 starten. </a:t>
            </a:r>
          </a:p>
          <a:p>
            <a:endParaRPr lang="de-CH" baseline="0" dirty="0"/>
          </a:p>
          <a:p>
            <a:r>
              <a:rPr lang="de-CH" baseline="0" dirty="0"/>
              <a:t>Beim Areal Coop / ZKB wurde ein Gerichtsentscheid durchs </a:t>
            </a:r>
            <a:r>
              <a:rPr lang="de-CH" baseline="0" dirty="0" err="1"/>
              <a:t>Baurekursgericht</a:t>
            </a:r>
            <a:r>
              <a:rPr lang="de-CH" baseline="0" dirty="0"/>
              <a:t> gefällt. Das Gericht hat die Baubewilligung für Rechtens erklärt. Leider haben zwei Parteien die Gerichtsentscheid angefochten und ans Verwaltungsgericht weitergezogen. </a:t>
            </a:r>
          </a:p>
          <a:p>
            <a:endParaRPr lang="de-CH" baseline="0" dirty="0"/>
          </a:p>
          <a:p>
            <a:r>
              <a:rPr lang="de-CH" baseline="0" dirty="0"/>
              <a:t>Ich geben Ihnen nachfolgenden einen Überblick über die einzelnen Areale.</a:t>
            </a:r>
          </a:p>
          <a:p>
            <a:endParaRPr lang="de-CH" baseline="0" dirty="0"/>
          </a:p>
          <a:p>
            <a:r>
              <a:rPr lang="de-CH" baseline="0" dirty="0"/>
              <a:t>Details zu den Areal </a:t>
            </a:r>
            <a:r>
              <a:rPr lang="de-CH" baseline="0" dirty="0" err="1"/>
              <a:t>AuPark</a:t>
            </a:r>
            <a:r>
              <a:rPr lang="de-CH" baseline="0" dirty="0"/>
              <a:t>, </a:t>
            </a:r>
            <a:r>
              <a:rPr lang="de-CH" baseline="0" dirty="0" err="1"/>
              <a:t>Hangenmoos</a:t>
            </a:r>
            <a:r>
              <a:rPr lang="de-CH" baseline="0" dirty="0"/>
              <a:t> und Coop/ZKB werden Sie dann in den nachfolgenden Referaten erhalten.</a:t>
            </a:r>
            <a:endParaRPr lang="de-CH" dirty="0"/>
          </a:p>
        </p:txBody>
      </p:sp>
      <p:sp>
        <p:nvSpPr>
          <p:cNvPr id="4" name="Foliennummernplatzhalter 3"/>
          <p:cNvSpPr>
            <a:spLocks noGrp="1"/>
          </p:cNvSpPr>
          <p:nvPr>
            <p:ph type="sldNum" sz="quarter" idx="10"/>
          </p:nvPr>
        </p:nvSpPr>
        <p:spPr/>
        <p:txBody>
          <a:bodyPr/>
          <a:lstStyle/>
          <a:p>
            <a:fld id="{36560E2F-D535-4CF5-8887-4B08E7C9D913}" type="slidenum">
              <a:rPr lang="de-CH" smtClean="0"/>
              <a:t>5</a:t>
            </a:fld>
            <a:endParaRPr lang="de-CH"/>
          </a:p>
        </p:txBody>
      </p:sp>
    </p:spTree>
    <p:extLst>
      <p:ext uri="{BB962C8B-B14F-4D97-AF65-F5344CB8AC3E}">
        <p14:creationId xmlns:p14="http://schemas.microsoft.com/office/powerpoint/2010/main" val="6606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Gebiet</a:t>
            </a:r>
            <a:r>
              <a:rPr lang="de-CH" baseline="0" dirty="0"/>
              <a:t> Au ist einerseits verkehrlich interessant, aber auch bezüglich Naherholung.</a:t>
            </a:r>
            <a:endParaRPr lang="de-CH" dirty="0"/>
          </a:p>
          <a:p>
            <a:r>
              <a:rPr lang="de-CH" dirty="0"/>
              <a:t>Im Gebiet</a:t>
            </a:r>
            <a:r>
              <a:rPr lang="de-CH" baseline="0" dirty="0"/>
              <a:t> </a:t>
            </a:r>
            <a:r>
              <a:rPr lang="de-CH" baseline="0" dirty="0" err="1"/>
              <a:t>AuPark</a:t>
            </a:r>
            <a:r>
              <a:rPr lang="de-CH" baseline="0" dirty="0"/>
              <a:t> realisiert die Swiss Life 295 Wohnungen (106 Eigentum / 189 Miete). </a:t>
            </a:r>
          </a:p>
          <a:p>
            <a:r>
              <a:rPr lang="de-CH" baseline="0" dirty="0"/>
              <a:t>Der Kanton plant zur zeit die Kantonsschule auf der nordwestlichen Fläche. Das Siegerprojekt wurde Ende 2024 ausgelobt.</a:t>
            </a:r>
          </a:p>
          <a:p>
            <a:r>
              <a:rPr lang="de-CH" baseline="0" dirty="0"/>
              <a:t>Seitens der Stadt Wädenswil haben wir realisiert, dass im Gebiet Au Verkauf und Lebensmittelangebot erforderlich sind.</a:t>
            </a:r>
          </a:p>
          <a:p>
            <a:r>
              <a:rPr lang="de-CH" baseline="0" dirty="0"/>
              <a:t>Aber auch Raumbedarf für Kindergärten / Kinderkrippen besteht. </a:t>
            </a:r>
            <a:endParaRPr lang="de-CH" dirty="0"/>
          </a:p>
        </p:txBody>
      </p:sp>
      <p:sp>
        <p:nvSpPr>
          <p:cNvPr id="4" name="Foliennummernplatzhalter 3"/>
          <p:cNvSpPr>
            <a:spLocks noGrp="1"/>
          </p:cNvSpPr>
          <p:nvPr>
            <p:ph type="sldNum" sz="quarter" idx="10"/>
          </p:nvPr>
        </p:nvSpPr>
        <p:spPr/>
        <p:txBody>
          <a:bodyPr/>
          <a:lstStyle/>
          <a:p>
            <a:fld id="{36560E2F-D535-4CF5-8887-4B08E7C9D913}" type="slidenum">
              <a:rPr lang="de-CH" smtClean="0"/>
              <a:t>6</a:t>
            </a:fld>
            <a:endParaRPr lang="de-CH"/>
          </a:p>
        </p:txBody>
      </p:sp>
    </p:spTree>
    <p:extLst>
      <p:ext uri="{BB962C8B-B14F-4D97-AF65-F5344CB8AC3E}">
        <p14:creationId xmlns:p14="http://schemas.microsoft.com/office/powerpoint/2010/main" val="194285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Hangenmoos</a:t>
            </a:r>
            <a:r>
              <a:rPr lang="de-CH" dirty="0"/>
              <a:t>:</a:t>
            </a:r>
            <a:r>
              <a:rPr lang="de-CH" baseline="0" dirty="0"/>
              <a:t> </a:t>
            </a:r>
          </a:p>
          <a:p>
            <a:r>
              <a:rPr lang="de-CH" baseline="0" dirty="0"/>
              <a:t>Dank Minimierung der Zufahrtsflächen konnte Flächen für die Parklandschaft gewonnen werden. </a:t>
            </a:r>
          </a:p>
          <a:p>
            <a:r>
              <a:rPr lang="de-CH" baseline="0" dirty="0"/>
              <a:t>Wohnungen – Anzahl: 303 Stück</a:t>
            </a:r>
            <a:endParaRPr lang="de-CH" dirty="0"/>
          </a:p>
        </p:txBody>
      </p:sp>
      <p:sp>
        <p:nvSpPr>
          <p:cNvPr id="4" name="Foliennummernplatzhalter 3"/>
          <p:cNvSpPr>
            <a:spLocks noGrp="1"/>
          </p:cNvSpPr>
          <p:nvPr>
            <p:ph type="sldNum" sz="quarter" idx="10"/>
          </p:nvPr>
        </p:nvSpPr>
        <p:spPr/>
        <p:txBody>
          <a:bodyPr/>
          <a:lstStyle/>
          <a:p>
            <a:fld id="{36560E2F-D535-4CF5-8887-4B08E7C9D913}" type="slidenum">
              <a:rPr lang="de-CH" smtClean="0"/>
              <a:t>7</a:t>
            </a:fld>
            <a:endParaRPr lang="de-CH"/>
          </a:p>
        </p:txBody>
      </p:sp>
    </p:spTree>
    <p:extLst>
      <p:ext uri="{BB962C8B-B14F-4D97-AF65-F5344CB8AC3E}">
        <p14:creationId xmlns:p14="http://schemas.microsoft.com/office/powerpoint/2010/main" val="279010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Um was geht es beim Areal: </a:t>
            </a:r>
          </a:p>
          <a:p>
            <a:r>
              <a:rPr lang="de-CH" dirty="0"/>
              <a:t>Die</a:t>
            </a:r>
            <a:r>
              <a:rPr lang="de-CH" baseline="0" dirty="0"/>
              <a:t> Nutzfläche beträgt etwas mehr als 5400 m2. Knapp 60 % werden fürs Wohnen und 40 % fürs Gewerbe in erster Linie durch Coop und ZKB genutzt.</a:t>
            </a:r>
          </a:p>
          <a:p>
            <a:r>
              <a:rPr lang="de-CH" baseline="0" dirty="0"/>
              <a:t>Coop betreibt hier heute bereits ihr Hauptgeschäft in Wädenswil. Die ZKB will kurzfristig an der Zugerstrasse Ihren Hauptstandort am linken </a:t>
            </a:r>
            <a:r>
              <a:rPr lang="de-CH" baseline="0" dirty="0" err="1"/>
              <a:t>Zürichseeufer</a:t>
            </a:r>
            <a:r>
              <a:rPr lang="de-CH" baseline="0" dirty="0"/>
              <a:t> etablieren. </a:t>
            </a:r>
          </a:p>
          <a:p>
            <a:r>
              <a:rPr lang="de-CH" baseline="0" dirty="0"/>
              <a:t>Heute befinden sich auf der Baufläche 13 Wohnungen. Neu werden 36 Wohnungen realisiert.</a:t>
            </a:r>
          </a:p>
          <a:p>
            <a:r>
              <a:rPr lang="de-CH" baseline="0" dirty="0"/>
              <a:t>85 Autoabstellplätze stehen fürs Gewerbe und teilweise fürs Wohnen zur Verfügung. Die heutigen und die zukünftigen Autoabstellplätze bleiben in etwa gleich.</a:t>
            </a:r>
            <a:endParaRPr lang="de-CH" dirty="0"/>
          </a:p>
        </p:txBody>
      </p:sp>
      <p:sp>
        <p:nvSpPr>
          <p:cNvPr id="4" name="Foliennummernplatzhalter 3"/>
          <p:cNvSpPr>
            <a:spLocks noGrp="1"/>
          </p:cNvSpPr>
          <p:nvPr>
            <p:ph type="sldNum" sz="quarter" idx="10"/>
          </p:nvPr>
        </p:nvSpPr>
        <p:spPr/>
        <p:txBody>
          <a:bodyPr/>
          <a:lstStyle/>
          <a:p>
            <a:fld id="{36560E2F-D535-4CF5-8887-4B08E7C9D913}" type="slidenum">
              <a:rPr lang="de-CH" smtClean="0"/>
              <a:t>8</a:t>
            </a:fld>
            <a:endParaRPr lang="de-CH"/>
          </a:p>
        </p:txBody>
      </p:sp>
    </p:spTree>
    <p:extLst>
      <p:ext uri="{BB962C8B-B14F-4D97-AF65-F5344CB8AC3E}">
        <p14:creationId xmlns:p14="http://schemas.microsoft.com/office/powerpoint/2010/main" val="183896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kern="1200" dirty="0">
                <a:solidFill>
                  <a:schemeClr val="tx1"/>
                </a:solidFill>
                <a:effectLst/>
                <a:latin typeface="Arial" panose="020B0604020202020204" pitchFamily="34" charset="0"/>
                <a:ea typeface="+mn-ea"/>
                <a:cs typeface="Arial" panose="020B0604020202020204" pitchFamily="34" charset="0"/>
              </a:rPr>
              <a:t>Die</a:t>
            </a:r>
            <a:r>
              <a:rPr lang="de-CH" sz="1200" b="0" i="0" kern="1200" baseline="0" dirty="0">
                <a:solidFill>
                  <a:schemeClr val="tx1"/>
                </a:solidFill>
                <a:effectLst/>
                <a:latin typeface="Arial" panose="020B0604020202020204" pitchFamily="34" charset="0"/>
                <a:ea typeface="+mn-ea"/>
                <a:cs typeface="Arial" panose="020B0604020202020204" pitchFamily="34" charset="0"/>
              </a:rPr>
              <a:t> Blattmann Metallwarenfabrik AG realisiert auf dem MEWA-Areal rund 160 Mitwohnungen. Es werden 2200 m2 Gewerbeflächen angeboten. </a:t>
            </a:r>
          </a:p>
          <a:p>
            <a:r>
              <a:rPr lang="de-CH" sz="1200" b="0" i="0" kern="1200" baseline="0" dirty="0">
                <a:solidFill>
                  <a:schemeClr val="tx1"/>
                </a:solidFill>
                <a:effectLst/>
                <a:latin typeface="Arial" panose="020B0604020202020204" pitchFamily="34" charset="0"/>
                <a:ea typeface="+mn-ea"/>
                <a:cs typeface="Arial" panose="020B0604020202020204" pitchFamily="34" charset="0"/>
              </a:rPr>
              <a:t>Der </a:t>
            </a:r>
            <a:r>
              <a:rPr lang="de-CH" sz="1200" b="0" i="0" kern="1200" baseline="0" dirty="0" err="1">
                <a:solidFill>
                  <a:schemeClr val="tx1"/>
                </a:solidFill>
                <a:effectLst/>
                <a:latin typeface="Arial" panose="020B0604020202020204" pitchFamily="34" charset="0"/>
                <a:ea typeface="+mn-ea"/>
                <a:cs typeface="Arial" panose="020B0604020202020204" pitchFamily="34" charset="0"/>
              </a:rPr>
              <a:t>Gulmenbach</a:t>
            </a:r>
            <a:r>
              <a:rPr lang="de-CH" sz="1200" b="0" i="0" kern="1200" baseline="0" dirty="0">
                <a:solidFill>
                  <a:schemeClr val="tx1"/>
                </a:solidFill>
                <a:effectLst/>
                <a:latin typeface="Arial" panose="020B0604020202020204" pitchFamily="34" charset="0"/>
                <a:ea typeface="+mn-ea"/>
                <a:cs typeface="Arial" panose="020B0604020202020204" pitchFamily="34" charset="0"/>
              </a:rPr>
              <a:t>, der heute unter dem Areal </a:t>
            </a:r>
            <a:r>
              <a:rPr lang="de-CH" sz="1200" b="0" i="0" kern="1200" baseline="0" dirty="0" err="1">
                <a:solidFill>
                  <a:schemeClr val="tx1"/>
                </a:solidFill>
                <a:effectLst/>
                <a:latin typeface="Arial" panose="020B0604020202020204" pitchFamily="34" charset="0"/>
                <a:ea typeface="+mn-ea"/>
                <a:cs typeface="Arial" panose="020B0604020202020204" pitchFamily="34" charset="0"/>
              </a:rPr>
              <a:t>eingedolt</a:t>
            </a:r>
            <a:r>
              <a:rPr lang="de-CH" sz="1200" b="0" i="0" kern="1200" baseline="0" dirty="0">
                <a:solidFill>
                  <a:schemeClr val="tx1"/>
                </a:solidFill>
                <a:effectLst/>
                <a:latin typeface="Arial" panose="020B0604020202020204" pitchFamily="34" charset="0"/>
                <a:ea typeface="+mn-ea"/>
                <a:cs typeface="Arial" panose="020B0604020202020204" pitchFamily="34" charset="0"/>
              </a:rPr>
              <a:t> verläuft wird auf einer Länge von 200 m freigelegt.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kern="1200" baseline="0" dirty="0">
                <a:solidFill>
                  <a:schemeClr val="tx1"/>
                </a:solidFill>
                <a:effectLst/>
                <a:latin typeface="Arial" panose="020B0604020202020204" pitchFamily="34" charset="0"/>
                <a:ea typeface="+mn-ea"/>
                <a:cs typeface="Arial" panose="020B0604020202020204" pitchFamily="34" charset="0"/>
              </a:rPr>
              <a:t>Die bestehende</a:t>
            </a:r>
            <a:r>
              <a:rPr lang="de-CH" sz="1200" b="0" i="0" kern="1200" dirty="0">
                <a:solidFill>
                  <a:schemeClr val="tx1"/>
                </a:solidFill>
                <a:effectLst/>
                <a:latin typeface="Arial" panose="020B0604020202020204" pitchFamily="34" charset="0"/>
                <a:ea typeface="+mn-ea"/>
                <a:cs typeface="Arial" panose="020B0604020202020204" pitchFamily="34" charset="0"/>
              </a:rPr>
              <a:t> </a:t>
            </a:r>
            <a:r>
              <a:rPr lang="de-CH" sz="1200" b="0" i="0" kern="1200" dirty="0" err="1">
                <a:solidFill>
                  <a:schemeClr val="tx1"/>
                </a:solidFill>
                <a:effectLst/>
                <a:latin typeface="Arial" panose="020B0604020202020204" pitchFamily="34" charset="0"/>
                <a:ea typeface="+mn-ea"/>
                <a:cs typeface="Arial" panose="020B0604020202020204" pitchFamily="34" charset="0"/>
              </a:rPr>
              <a:t>Shedhalle</a:t>
            </a:r>
            <a:r>
              <a:rPr lang="de-CH" sz="1200" b="0" i="0" kern="1200" dirty="0">
                <a:solidFill>
                  <a:schemeClr val="tx1"/>
                </a:solidFill>
                <a:effectLst/>
                <a:latin typeface="Arial" panose="020B0604020202020204" pitchFamily="34" charset="0"/>
                <a:ea typeface="+mn-ea"/>
                <a:cs typeface="Arial" panose="020B0604020202020204" pitchFamily="34" charset="0"/>
              </a:rPr>
              <a:t> der </a:t>
            </a:r>
            <a:r>
              <a:rPr lang="de-CH" sz="1200" b="0" i="0" kern="1200" dirty="0" err="1">
                <a:solidFill>
                  <a:schemeClr val="tx1"/>
                </a:solidFill>
                <a:effectLst/>
                <a:latin typeface="Arial" panose="020B0604020202020204" pitchFamily="34" charset="0"/>
                <a:ea typeface="+mn-ea"/>
                <a:cs typeface="Arial" panose="020B0604020202020204" pitchFamily="34" charset="0"/>
              </a:rPr>
              <a:t>Mewa</a:t>
            </a:r>
            <a:r>
              <a:rPr lang="de-CH" sz="1200" b="0" i="0" kern="1200" dirty="0">
                <a:solidFill>
                  <a:schemeClr val="tx1"/>
                </a:solidFill>
                <a:effectLst/>
                <a:latin typeface="Arial" panose="020B0604020202020204" pitchFamily="34" charset="0"/>
                <a:ea typeface="+mn-ea"/>
                <a:cs typeface="Arial" panose="020B0604020202020204" pitchFamily="34" charset="0"/>
              </a:rPr>
              <a:t>-Fabrik wird das Areal weiter prägen.</a:t>
            </a:r>
          </a:p>
          <a:p>
            <a:r>
              <a:rPr lang="de-CH" sz="1200" b="0" i="0" kern="1200" dirty="0">
                <a:solidFill>
                  <a:schemeClr val="tx1"/>
                </a:solidFill>
                <a:effectLst/>
                <a:latin typeface="Arial" panose="020B0604020202020204" pitchFamily="34" charset="0"/>
                <a:ea typeface="+mn-ea"/>
                <a:cs typeface="Arial" panose="020B0604020202020204" pitchFamily="34" charset="0"/>
              </a:rPr>
              <a:t>  </a:t>
            </a:r>
          </a:p>
          <a:p>
            <a:endParaRPr lang="de-CH" sz="1200" b="1" i="0" kern="1200" dirty="0">
              <a:solidFill>
                <a:schemeClr val="tx1"/>
              </a:solidFill>
              <a:effectLst/>
              <a:latin typeface="Arial" panose="020B0604020202020204" pitchFamily="34" charset="0"/>
              <a:ea typeface="+mn-ea"/>
              <a:cs typeface="Arial" panose="020B0604020202020204" pitchFamily="34" charset="0"/>
            </a:endParaRPr>
          </a:p>
          <a:p>
            <a:r>
              <a:rPr lang="de-CH" sz="1200" b="1" i="0" kern="1200" dirty="0">
                <a:solidFill>
                  <a:schemeClr val="tx1"/>
                </a:solidFill>
                <a:effectLst/>
                <a:latin typeface="Arial" panose="020B0604020202020204" pitchFamily="34" charset="0"/>
                <a:ea typeface="+mn-ea"/>
                <a:cs typeface="Arial" panose="020B0604020202020204" pitchFamily="34" charset="0"/>
              </a:rPr>
              <a:t>Standort:</a:t>
            </a:r>
            <a:r>
              <a:rPr lang="de-CH" sz="1200" b="0" i="0" kern="1200" dirty="0">
                <a:solidFill>
                  <a:schemeClr val="tx1"/>
                </a:solidFill>
                <a:effectLst/>
                <a:latin typeface="Arial" panose="020B0604020202020204" pitchFamily="34" charset="0"/>
                <a:ea typeface="+mn-ea"/>
                <a:cs typeface="Arial" panose="020B0604020202020204" pitchFamily="34" charset="0"/>
              </a:rPr>
              <a:t> Zugerstrasse 64, 8820 Wädenswil</a:t>
            </a:r>
          </a:p>
          <a:p>
            <a:r>
              <a:rPr lang="de-CH" sz="1200" b="1" i="0" kern="1200" dirty="0">
                <a:solidFill>
                  <a:schemeClr val="tx1"/>
                </a:solidFill>
                <a:effectLst/>
                <a:latin typeface="Arial" panose="020B0604020202020204" pitchFamily="34" charset="0"/>
                <a:ea typeface="+mn-ea"/>
                <a:cs typeface="Arial" panose="020B0604020202020204" pitchFamily="34" charset="0"/>
              </a:rPr>
              <a:t>Eigentümerin und Bauherrin:</a:t>
            </a:r>
            <a:r>
              <a:rPr lang="de-CH" sz="1200" b="0" i="0" kern="1200" dirty="0">
                <a:solidFill>
                  <a:schemeClr val="tx1"/>
                </a:solidFill>
                <a:effectLst/>
                <a:latin typeface="Arial" panose="020B0604020202020204" pitchFamily="34" charset="0"/>
                <a:ea typeface="+mn-ea"/>
                <a:cs typeface="Arial" panose="020B0604020202020204" pitchFamily="34" charset="0"/>
              </a:rPr>
              <a:t> Blattmann Metallwarenfabrik AG</a:t>
            </a:r>
          </a:p>
          <a:p>
            <a:r>
              <a:rPr lang="de-CH" sz="1200" b="1" i="0" kern="1200" dirty="0">
                <a:solidFill>
                  <a:schemeClr val="tx1"/>
                </a:solidFill>
                <a:effectLst/>
                <a:latin typeface="Arial" panose="020B0604020202020204" pitchFamily="34" charset="0"/>
                <a:ea typeface="+mn-ea"/>
                <a:cs typeface="Arial" panose="020B0604020202020204" pitchFamily="34" charset="0"/>
              </a:rPr>
              <a:t>Projektleitung:</a:t>
            </a:r>
            <a:r>
              <a:rPr lang="de-CH" sz="1200" b="0" i="0" kern="1200" dirty="0">
                <a:solidFill>
                  <a:schemeClr val="tx1"/>
                </a:solidFill>
                <a:effectLst/>
                <a:latin typeface="Arial" panose="020B0604020202020204" pitchFamily="34" charset="0"/>
                <a:ea typeface="+mn-ea"/>
                <a:cs typeface="Arial" panose="020B0604020202020204" pitchFamily="34" charset="0"/>
              </a:rPr>
              <a:t> di </a:t>
            </a:r>
            <a:r>
              <a:rPr lang="de-CH" sz="1200" b="0" i="0" kern="1200" dirty="0" err="1">
                <a:solidFill>
                  <a:schemeClr val="tx1"/>
                </a:solidFill>
                <a:effectLst/>
                <a:latin typeface="Arial" panose="020B0604020202020204" pitchFamily="34" charset="0"/>
                <a:ea typeface="+mn-ea"/>
                <a:cs typeface="Arial" panose="020B0604020202020204" pitchFamily="34" charset="0"/>
              </a:rPr>
              <a:t>ema</a:t>
            </a:r>
            <a:r>
              <a:rPr lang="de-CH" sz="1200" b="0" i="0" kern="1200" dirty="0">
                <a:solidFill>
                  <a:schemeClr val="tx1"/>
                </a:solidFill>
                <a:effectLst/>
                <a:latin typeface="Arial" panose="020B0604020202020204" pitchFamily="34" charset="0"/>
                <a:ea typeface="+mn-ea"/>
                <a:cs typeface="Arial" panose="020B0604020202020204" pitchFamily="34" charset="0"/>
              </a:rPr>
              <a:t> Entwicklungsmanagement GmbH</a:t>
            </a:r>
          </a:p>
          <a:p>
            <a:r>
              <a:rPr lang="de-CH" sz="1200" b="1" i="0" kern="1200" dirty="0">
                <a:solidFill>
                  <a:schemeClr val="tx1"/>
                </a:solidFill>
                <a:effectLst/>
                <a:latin typeface="Arial" panose="020B0604020202020204" pitchFamily="34" charset="0"/>
                <a:ea typeface="+mn-ea"/>
                <a:cs typeface="Arial" panose="020B0604020202020204" pitchFamily="34" charset="0"/>
              </a:rPr>
              <a:t>Architekten des Siegerprojekts: </a:t>
            </a:r>
            <a:r>
              <a:rPr lang="de-CH" sz="1200" b="0" i="0" kern="1200" dirty="0" err="1">
                <a:solidFill>
                  <a:schemeClr val="tx1"/>
                </a:solidFill>
                <a:effectLst/>
                <a:latin typeface="Arial" panose="020B0604020202020204" pitchFamily="34" charset="0"/>
                <a:ea typeface="+mn-ea"/>
                <a:cs typeface="Arial" panose="020B0604020202020204" pitchFamily="34" charset="0"/>
              </a:rPr>
              <a:t>Hosoya</a:t>
            </a:r>
            <a:r>
              <a:rPr lang="de-CH" sz="1200" b="0" i="0" kern="1200" dirty="0">
                <a:solidFill>
                  <a:schemeClr val="tx1"/>
                </a:solidFill>
                <a:effectLst/>
                <a:latin typeface="Arial" panose="020B0604020202020204" pitchFamily="34" charset="0"/>
                <a:ea typeface="+mn-ea"/>
                <a:cs typeface="Arial" panose="020B0604020202020204" pitchFamily="34" charset="0"/>
              </a:rPr>
              <a:t> Schaefer </a:t>
            </a:r>
            <a:r>
              <a:rPr lang="de-CH" sz="1200" b="0" i="0" kern="1200" dirty="0" err="1">
                <a:solidFill>
                  <a:schemeClr val="tx1"/>
                </a:solidFill>
                <a:effectLst/>
                <a:latin typeface="Arial" panose="020B0604020202020204" pitchFamily="34" charset="0"/>
                <a:ea typeface="+mn-ea"/>
                <a:cs typeface="Arial" panose="020B0604020202020204" pitchFamily="34" charset="0"/>
              </a:rPr>
              <a:t>Architects</a:t>
            </a:r>
            <a:r>
              <a:rPr lang="de-CH" sz="1200" b="0" i="0" kern="1200" dirty="0">
                <a:solidFill>
                  <a:schemeClr val="tx1"/>
                </a:solidFill>
                <a:effectLst/>
                <a:latin typeface="Arial" panose="020B0604020202020204" pitchFamily="34" charset="0"/>
                <a:ea typeface="+mn-ea"/>
                <a:cs typeface="Arial" panose="020B0604020202020204" pitchFamily="34" charset="0"/>
              </a:rPr>
              <a:t> AG, </a:t>
            </a:r>
            <a:r>
              <a:rPr lang="de-CH" sz="1200" b="0" i="0" kern="1200" dirty="0" err="1">
                <a:solidFill>
                  <a:schemeClr val="tx1"/>
                </a:solidFill>
                <a:effectLst/>
                <a:latin typeface="Arial" panose="020B0604020202020204" pitchFamily="34" charset="0"/>
                <a:ea typeface="+mn-ea"/>
                <a:cs typeface="Arial" panose="020B0604020202020204" pitchFamily="34" charset="0"/>
              </a:rPr>
              <a:t>Zürich</a:t>
            </a:r>
            <a:endParaRPr lang="de-CH" sz="1200" b="0" i="0" kern="1200" dirty="0">
              <a:solidFill>
                <a:schemeClr val="tx1"/>
              </a:solidFill>
              <a:effectLst/>
              <a:latin typeface="Arial" panose="020B0604020202020204" pitchFamily="34" charset="0"/>
              <a:ea typeface="+mn-ea"/>
              <a:cs typeface="Arial" panose="020B0604020202020204" pitchFamily="34" charset="0"/>
            </a:endParaRPr>
          </a:p>
          <a:p>
            <a:r>
              <a:rPr lang="de-CH" sz="1200" b="1" i="0" kern="1200" dirty="0">
                <a:solidFill>
                  <a:schemeClr val="tx1"/>
                </a:solidFill>
                <a:effectLst/>
                <a:latin typeface="Arial" panose="020B0604020202020204" pitchFamily="34" charset="0"/>
                <a:ea typeface="+mn-ea"/>
                <a:cs typeface="Arial" panose="020B0604020202020204" pitchFamily="34" charset="0"/>
              </a:rPr>
              <a:t>Angebot:</a:t>
            </a:r>
            <a:r>
              <a:rPr lang="de-CH" sz="1200" b="0" i="0" kern="1200" dirty="0">
                <a:solidFill>
                  <a:schemeClr val="tx1"/>
                </a:solidFill>
                <a:effectLst/>
                <a:latin typeface="Arial" panose="020B0604020202020204" pitchFamily="34" charset="0"/>
                <a:ea typeface="+mn-ea"/>
                <a:cs typeface="Arial" panose="020B0604020202020204" pitchFamily="34" charset="0"/>
              </a:rPr>
              <a:t> Rund 160 Mietwohnungen mit grosser Vielfalt </a:t>
            </a:r>
            <a:r>
              <a:rPr lang="de-CH" sz="1200" b="0" i="0" kern="1200" dirty="0" err="1">
                <a:solidFill>
                  <a:schemeClr val="tx1"/>
                </a:solidFill>
                <a:effectLst/>
                <a:latin typeface="Arial" panose="020B0604020202020204" pitchFamily="34" charset="0"/>
                <a:ea typeface="+mn-ea"/>
                <a:cs typeface="Arial" panose="020B0604020202020204" pitchFamily="34" charset="0"/>
              </a:rPr>
              <a:t>bezüglich</a:t>
            </a:r>
            <a:r>
              <a:rPr lang="de-CH" sz="1200" b="0" i="0" kern="1200" dirty="0">
                <a:solidFill>
                  <a:schemeClr val="tx1"/>
                </a:solidFill>
                <a:effectLst/>
                <a:latin typeface="Arial" panose="020B0604020202020204" pitchFamily="34" charset="0"/>
                <a:ea typeface="+mn-ea"/>
                <a:cs typeface="Arial" panose="020B0604020202020204" pitchFamily="34" charset="0"/>
              </a:rPr>
              <a:t> Grösse und Ausbaustandard und mehr als 2‘200 m2 Gewerbefläche</a:t>
            </a:r>
          </a:p>
          <a:p>
            <a:r>
              <a:rPr lang="de-CH" sz="1200" b="1" i="0" kern="1200" dirty="0">
                <a:solidFill>
                  <a:schemeClr val="tx1"/>
                </a:solidFill>
                <a:effectLst/>
                <a:latin typeface="Arial" panose="020B0604020202020204" pitchFamily="34" charset="0"/>
                <a:ea typeface="+mn-ea"/>
                <a:cs typeface="Arial" panose="020B0604020202020204" pitchFamily="34" charset="0"/>
              </a:rPr>
              <a:t>Parkplätze:</a:t>
            </a:r>
            <a:r>
              <a:rPr lang="de-CH" sz="1200" b="0" i="0" kern="1200" dirty="0">
                <a:solidFill>
                  <a:schemeClr val="tx1"/>
                </a:solidFill>
                <a:effectLst/>
                <a:latin typeface="Arial" panose="020B0604020202020204" pitchFamily="34" charset="0"/>
                <a:ea typeface="+mn-ea"/>
                <a:cs typeface="Arial" panose="020B0604020202020204" pitchFamily="34" charset="0"/>
              </a:rPr>
              <a:t> Rund 160 (davon ca. 20 oberirdisch)</a:t>
            </a:r>
          </a:p>
          <a:p>
            <a:r>
              <a:rPr lang="de-CH" sz="1200" b="1" i="0" kern="1200" dirty="0">
                <a:solidFill>
                  <a:schemeClr val="tx1"/>
                </a:solidFill>
                <a:effectLst/>
                <a:latin typeface="Arial" panose="020B0604020202020204" pitchFamily="34" charset="0"/>
                <a:ea typeface="+mn-ea"/>
                <a:cs typeface="Arial" panose="020B0604020202020204" pitchFamily="34" charset="0"/>
              </a:rPr>
              <a:t>Renaturierung: </a:t>
            </a:r>
            <a:r>
              <a:rPr lang="de-CH" sz="1200" b="0" i="0" kern="1200" dirty="0">
                <a:solidFill>
                  <a:schemeClr val="tx1"/>
                </a:solidFill>
                <a:effectLst/>
                <a:latin typeface="Arial" panose="020B0604020202020204" pitchFamily="34" charset="0"/>
                <a:ea typeface="+mn-ea"/>
                <a:cs typeface="Arial" panose="020B0604020202020204" pitchFamily="34" charset="0"/>
              </a:rPr>
              <a:t>Freilegung des </a:t>
            </a:r>
            <a:r>
              <a:rPr lang="de-CH" sz="1200" b="0" i="0" kern="1200" dirty="0" err="1">
                <a:solidFill>
                  <a:schemeClr val="tx1"/>
                </a:solidFill>
                <a:effectLst/>
                <a:latin typeface="Arial" panose="020B0604020202020204" pitchFamily="34" charset="0"/>
                <a:ea typeface="+mn-ea"/>
                <a:cs typeface="Arial" panose="020B0604020202020204" pitchFamily="34" charset="0"/>
              </a:rPr>
              <a:t>Gulmenbachs</a:t>
            </a:r>
            <a:r>
              <a:rPr lang="de-CH" sz="1200" b="0" i="0" kern="1200" dirty="0">
                <a:solidFill>
                  <a:schemeClr val="tx1"/>
                </a:solidFill>
                <a:effectLst/>
                <a:latin typeface="Arial" panose="020B0604020202020204" pitchFamily="34" charset="0"/>
                <a:ea typeface="+mn-ea"/>
                <a:cs typeface="Arial" panose="020B0604020202020204" pitchFamily="34" charset="0"/>
              </a:rPr>
              <a:t> auf einer Länge von 200 Metern</a:t>
            </a:r>
          </a:p>
          <a:p>
            <a:r>
              <a:rPr lang="de-CH" sz="1200" b="1" i="0" kern="1200" dirty="0">
                <a:solidFill>
                  <a:schemeClr val="tx1"/>
                </a:solidFill>
                <a:effectLst/>
                <a:latin typeface="Arial" panose="020B0604020202020204" pitchFamily="34" charset="0"/>
                <a:ea typeface="+mn-ea"/>
                <a:cs typeface="Arial" panose="020B0604020202020204" pitchFamily="34" charset="0"/>
              </a:rPr>
              <a:t>Nutzungskonzept: </a:t>
            </a:r>
            <a:r>
              <a:rPr lang="de-CH" sz="1200" b="0" i="0" kern="1200" dirty="0">
                <a:solidFill>
                  <a:schemeClr val="tx1"/>
                </a:solidFill>
                <a:effectLst/>
                <a:latin typeface="Arial" panose="020B0604020202020204" pitchFamily="34" charset="0"/>
                <a:ea typeface="+mn-ea"/>
                <a:cs typeface="Arial" panose="020B0604020202020204" pitchFamily="34" charset="0"/>
              </a:rPr>
              <a:t>sehr flexible EG-Flächen ermöglichen die Entstehung eines spannenden Begegnungsortes mit starker Identität</a:t>
            </a:r>
          </a:p>
          <a:p>
            <a:r>
              <a:rPr lang="de-CH" sz="1200" b="1" i="0" kern="1200" dirty="0">
                <a:solidFill>
                  <a:schemeClr val="tx1"/>
                </a:solidFill>
                <a:effectLst/>
                <a:latin typeface="Arial" panose="020B0604020202020204" pitchFamily="34" charset="0"/>
                <a:ea typeface="+mn-ea"/>
                <a:cs typeface="Arial" panose="020B0604020202020204" pitchFamily="34" charset="0"/>
              </a:rPr>
              <a:t>Historisches Erbe:</a:t>
            </a:r>
            <a:r>
              <a:rPr lang="de-CH" sz="1200" b="0" i="0" kern="1200" dirty="0">
                <a:solidFill>
                  <a:schemeClr val="tx1"/>
                </a:solidFill>
                <a:effectLst/>
                <a:latin typeface="Arial" panose="020B0604020202020204" pitchFamily="34" charset="0"/>
                <a:ea typeface="+mn-ea"/>
                <a:cs typeface="Arial" panose="020B0604020202020204" pitchFamily="34" charset="0"/>
              </a:rPr>
              <a:t> Eine </a:t>
            </a:r>
            <a:r>
              <a:rPr lang="de-CH" sz="1200" b="0" i="0" kern="1200" dirty="0" err="1">
                <a:solidFill>
                  <a:schemeClr val="tx1"/>
                </a:solidFill>
                <a:effectLst/>
                <a:latin typeface="Arial" panose="020B0604020202020204" pitchFamily="34" charset="0"/>
                <a:ea typeface="+mn-ea"/>
                <a:cs typeface="Arial" panose="020B0604020202020204" pitchFamily="34" charset="0"/>
              </a:rPr>
              <a:t>Shedhalle</a:t>
            </a:r>
            <a:r>
              <a:rPr lang="de-CH" sz="1200" b="0" i="0" kern="1200" dirty="0">
                <a:solidFill>
                  <a:schemeClr val="tx1"/>
                </a:solidFill>
                <a:effectLst/>
                <a:latin typeface="Arial" panose="020B0604020202020204" pitchFamily="34" charset="0"/>
                <a:ea typeface="+mn-ea"/>
                <a:cs typeface="Arial" panose="020B0604020202020204" pitchFamily="34" charset="0"/>
              </a:rPr>
              <a:t> der </a:t>
            </a:r>
            <a:r>
              <a:rPr lang="de-CH" sz="1200" b="0" i="0" kern="1200" dirty="0" err="1">
                <a:solidFill>
                  <a:schemeClr val="tx1"/>
                </a:solidFill>
                <a:effectLst/>
                <a:latin typeface="Arial" panose="020B0604020202020204" pitchFamily="34" charset="0"/>
                <a:ea typeface="+mn-ea"/>
                <a:cs typeface="Arial" panose="020B0604020202020204" pitchFamily="34" charset="0"/>
              </a:rPr>
              <a:t>Mewa</a:t>
            </a:r>
            <a:r>
              <a:rPr lang="de-CH" sz="1200" b="0" i="0" kern="1200" dirty="0">
                <a:solidFill>
                  <a:schemeClr val="tx1"/>
                </a:solidFill>
                <a:effectLst/>
                <a:latin typeface="Arial" panose="020B0604020202020204" pitchFamily="34" charset="0"/>
                <a:ea typeface="+mn-ea"/>
                <a:cs typeface="Arial" panose="020B0604020202020204" pitchFamily="34" charset="0"/>
              </a:rPr>
              <a:t>-Fabrik prägt weiterhin das Areal</a:t>
            </a:r>
          </a:p>
          <a:p>
            <a:r>
              <a:rPr lang="de-CH" sz="1200" b="1" i="0" kern="1200" dirty="0">
                <a:solidFill>
                  <a:schemeClr val="tx1"/>
                </a:solidFill>
                <a:effectLst/>
                <a:latin typeface="Arial" panose="020B0604020202020204" pitchFamily="34" charset="0"/>
                <a:ea typeface="+mn-ea"/>
                <a:cs typeface="Arial" panose="020B0604020202020204" pitchFamily="34" charset="0"/>
              </a:rPr>
              <a:t>Zeitplan:</a:t>
            </a:r>
            <a:r>
              <a:rPr lang="de-CH" sz="1200" b="0" i="0" kern="1200" dirty="0">
                <a:solidFill>
                  <a:schemeClr val="tx1"/>
                </a:solidFill>
                <a:effectLst/>
                <a:latin typeface="Arial" panose="020B0604020202020204" pitchFamily="34" charset="0"/>
                <a:ea typeface="+mn-ea"/>
                <a:cs typeface="Arial" panose="020B0604020202020204" pitchFamily="34" charset="0"/>
              </a:rPr>
              <a:t> Gestaltungsplan- und Baubewilligungsverfahren bis mindestens 2025, Bauzeit 2 – 3 Jahre</a:t>
            </a:r>
          </a:p>
          <a:p>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6560E2F-D535-4CF5-8887-4B08E7C9D913}" type="slidenum">
              <a:rPr lang="de-CH" smtClean="0"/>
              <a:t>9</a:t>
            </a:fld>
            <a:endParaRPr lang="de-CH"/>
          </a:p>
        </p:txBody>
      </p:sp>
    </p:spTree>
    <p:extLst>
      <p:ext uri="{BB962C8B-B14F-4D97-AF65-F5344CB8AC3E}">
        <p14:creationId xmlns:p14="http://schemas.microsoft.com/office/powerpoint/2010/main" val="391128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a:t>
            </a:r>
            <a:r>
              <a:rPr lang="de-CH" baseline="0" dirty="0"/>
              <a:t> dem </a:t>
            </a:r>
            <a:r>
              <a:rPr lang="de-CH" baseline="0" dirty="0" err="1"/>
              <a:t>Gessnerareal</a:t>
            </a:r>
            <a:r>
              <a:rPr lang="de-CH" baseline="0" dirty="0"/>
              <a:t> werden 100 Wohnungen realisiert. Das Projekt ist eine Transformation eines ehemaligen Textilbetriebs zu Wohnen und Gewerbe. </a:t>
            </a:r>
          </a:p>
          <a:p>
            <a:r>
              <a:rPr lang="de-CH" baseline="0" dirty="0"/>
              <a:t>Gewerbe besteht bereits heute auf dem Areal. Es sind Läden wie Coop, Denner, eine Bäckerei mit integrierten Café in der alten Fabrik vorhanden. Leider ist die </a:t>
            </a:r>
            <a:r>
              <a:rPr lang="de-CH" baseline="0" dirty="0" err="1"/>
              <a:t>Wädibräu</a:t>
            </a:r>
            <a:r>
              <a:rPr lang="de-CH" baseline="0" dirty="0"/>
              <a:t> mit angeschlossenen Restaurant Ende 2024 in Konkurs gegangen. Die Eigentümer des Areals sind dran eine neue Lösung zu suchen. </a:t>
            </a:r>
          </a:p>
          <a:p>
            <a:r>
              <a:rPr lang="de-CH" baseline="0" dirty="0"/>
              <a:t>Für die neuen Wohnungen werden kurze Wege zu Einkaufsmöglichkeiten bestehen. Die Anbindung an den Bahnhof ist in Fussdistanz von 5 bis 8 Minuten sehr gut. </a:t>
            </a:r>
            <a:endParaRPr lang="de-CH" dirty="0"/>
          </a:p>
          <a:p>
            <a:endParaRPr lang="de-CH" dirty="0"/>
          </a:p>
        </p:txBody>
      </p:sp>
      <p:sp>
        <p:nvSpPr>
          <p:cNvPr id="4" name="Foliennummernplatzhalter 3"/>
          <p:cNvSpPr>
            <a:spLocks noGrp="1"/>
          </p:cNvSpPr>
          <p:nvPr>
            <p:ph type="sldNum" sz="quarter" idx="10"/>
          </p:nvPr>
        </p:nvSpPr>
        <p:spPr/>
        <p:txBody>
          <a:bodyPr/>
          <a:lstStyle/>
          <a:p>
            <a:fld id="{36560E2F-D535-4CF5-8887-4B08E7C9D913}" type="slidenum">
              <a:rPr lang="de-CH" smtClean="0"/>
              <a:t>10</a:t>
            </a:fld>
            <a:endParaRPr lang="de-CH"/>
          </a:p>
        </p:txBody>
      </p:sp>
    </p:spTree>
    <p:extLst>
      <p:ext uri="{BB962C8B-B14F-4D97-AF65-F5344CB8AC3E}">
        <p14:creationId xmlns:p14="http://schemas.microsoft.com/office/powerpoint/2010/main" val="385075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6560E2F-D535-4CF5-8887-4B08E7C9D913}" type="slidenum">
              <a:rPr lang="de-CH" smtClean="0"/>
              <a:t>16</a:t>
            </a:fld>
            <a:endParaRPr lang="de-CH"/>
          </a:p>
        </p:txBody>
      </p:sp>
    </p:spTree>
    <p:extLst>
      <p:ext uri="{BB962C8B-B14F-4D97-AF65-F5344CB8AC3E}">
        <p14:creationId xmlns:p14="http://schemas.microsoft.com/office/powerpoint/2010/main" val="271785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09600" y="2130426"/>
            <a:ext cx="10972800" cy="1470025"/>
          </a:xfrm>
        </p:spPr>
        <p:txBody>
          <a:bodyPr/>
          <a:lstStyle/>
          <a:p>
            <a:r>
              <a:rPr lang="de-DE"/>
              <a:t>Titelmasterformat durch Klicken bearbeiten</a:t>
            </a:r>
            <a:endParaRPr lang="de-CH" dirty="0"/>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de-DE"/>
              <a:t>Formatvorlage des Untertitelmasters durch Klicken bearbeiten</a:t>
            </a:r>
            <a:endParaRPr lang="de-CH" dirty="0"/>
          </a:p>
        </p:txBody>
      </p:sp>
      <p:sp>
        <p:nvSpPr>
          <p:cNvPr id="4" name="Foliennummernplatzhalter 1"/>
          <p:cNvSpPr>
            <a:spLocks noGrp="1"/>
          </p:cNvSpPr>
          <p:nvPr>
            <p:ph type="sldNum" sz="quarter" idx="10"/>
          </p:nvPr>
        </p:nvSpPr>
        <p:spPr/>
        <p:txBody>
          <a:bodyPr/>
          <a:lstStyle>
            <a:lvl1pPr>
              <a:defRPr/>
            </a:lvl1pPr>
          </a:lstStyle>
          <a:p>
            <a:pPr>
              <a:defRPr/>
            </a:pPr>
            <a:fld id="{57BB9861-2CF6-4AC4-99CB-E0134AAD22CB}" type="slidenum">
              <a:rPr lang="de-CH" altLang="de-DE"/>
              <a:pPr>
                <a:defRPr/>
              </a:pPr>
              <a:t>‹Nr.›</a:t>
            </a:fld>
            <a:endParaRPr lang="de-CH" altLang="de-DE"/>
          </a:p>
        </p:txBody>
      </p:sp>
    </p:spTree>
    <p:extLst>
      <p:ext uri="{BB962C8B-B14F-4D97-AF65-F5344CB8AC3E}">
        <p14:creationId xmlns:p14="http://schemas.microsoft.com/office/powerpoint/2010/main" val="203747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1"/>
          <p:cNvSpPr>
            <a:spLocks noGrp="1"/>
          </p:cNvSpPr>
          <p:nvPr>
            <p:ph type="sldNum" sz="quarter" idx="10"/>
          </p:nvPr>
        </p:nvSpPr>
        <p:spPr/>
        <p:txBody>
          <a:bodyPr/>
          <a:lstStyle>
            <a:lvl1pPr>
              <a:defRPr/>
            </a:lvl1pPr>
          </a:lstStyle>
          <a:p>
            <a:pPr>
              <a:defRPr/>
            </a:pPr>
            <a:fld id="{A0DB7FC8-A15F-4F57-999B-C86C98D05899}" type="slidenum">
              <a:rPr lang="de-CH" altLang="de-DE"/>
              <a:pPr>
                <a:defRPr/>
              </a:pPr>
              <a:t>‹Nr.›</a:t>
            </a:fld>
            <a:endParaRPr lang="de-CH" altLang="de-DE"/>
          </a:p>
        </p:txBody>
      </p:sp>
    </p:spTree>
    <p:extLst>
      <p:ext uri="{BB962C8B-B14F-4D97-AF65-F5344CB8AC3E}">
        <p14:creationId xmlns:p14="http://schemas.microsoft.com/office/powerpoint/2010/main" val="141211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1"/>
          <p:cNvSpPr>
            <a:spLocks noGrp="1"/>
          </p:cNvSpPr>
          <p:nvPr>
            <p:ph type="sldNum" sz="quarter" idx="10"/>
          </p:nvPr>
        </p:nvSpPr>
        <p:spPr/>
        <p:txBody>
          <a:bodyPr/>
          <a:lstStyle>
            <a:lvl1pPr>
              <a:defRPr/>
            </a:lvl1pPr>
          </a:lstStyle>
          <a:p>
            <a:pPr>
              <a:defRPr/>
            </a:pPr>
            <a:fld id="{8269F422-32E5-4120-AEC5-54D013095967}" type="slidenum">
              <a:rPr lang="de-CH" altLang="de-DE"/>
              <a:pPr>
                <a:defRPr/>
              </a:pPr>
              <a:t>‹Nr.›</a:t>
            </a:fld>
            <a:endParaRPr lang="de-CH" altLang="de-DE"/>
          </a:p>
        </p:txBody>
      </p:sp>
    </p:spTree>
    <p:extLst>
      <p:ext uri="{BB962C8B-B14F-4D97-AF65-F5344CB8AC3E}">
        <p14:creationId xmlns:p14="http://schemas.microsoft.com/office/powerpoint/2010/main" val="4206213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2" y="274639"/>
            <a:ext cx="7694084" cy="706437"/>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609600" y="1600201"/>
            <a:ext cx="5384800" cy="452596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1"/>
          <p:cNvSpPr>
            <a:spLocks noGrp="1"/>
          </p:cNvSpPr>
          <p:nvPr>
            <p:ph type="sldNum" sz="quarter" idx="10"/>
          </p:nvPr>
        </p:nvSpPr>
        <p:spPr/>
        <p:txBody>
          <a:bodyPr/>
          <a:lstStyle>
            <a:lvl1pPr>
              <a:defRPr/>
            </a:lvl1pPr>
          </a:lstStyle>
          <a:p>
            <a:pPr>
              <a:defRPr/>
            </a:pPr>
            <a:fld id="{91D5F296-BF7F-460C-ABD1-4A4411D28142}" type="slidenum">
              <a:rPr lang="de-CH" altLang="de-DE"/>
              <a:pPr>
                <a:defRPr/>
              </a:pPr>
              <a:t>‹Nr.›</a:t>
            </a:fld>
            <a:endParaRPr lang="de-CH" altLang="de-DE"/>
          </a:p>
        </p:txBody>
      </p:sp>
    </p:spTree>
    <p:extLst>
      <p:ext uri="{BB962C8B-B14F-4D97-AF65-F5344CB8AC3E}">
        <p14:creationId xmlns:p14="http://schemas.microsoft.com/office/powerpoint/2010/main" val="316688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1"/>
          <p:cNvSpPr>
            <a:spLocks noGrp="1"/>
          </p:cNvSpPr>
          <p:nvPr>
            <p:ph type="sldNum" sz="quarter" idx="10"/>
          </p:nvPr>
        </p:nvSpPr>
        <p:spPr/>
        <p:txBody>
          <a:bodyPr/>
          <a:lstStyle>
            <a:lvl1pPr>
              <a:defRPr/>
            </a:lvl1pPr>
          </a:lstStyle>
          <a:p>
            <a:pPr>
              <a:defRPr/>
            </a:pPr>
            <a:fld id="{D61D035F-14A5-4A7B-988F-434DB550A13B}" type="slidenum">
              <a:rPr lang="de-CH" altLang="de-DE"/>
              <a:pPr>
                <a:defRPr/>
              </a:pPr>
              <a:t>‹Nr.›</a:t>
            </a:fld>
            <a:endParaRPr lang="de-CH" altLang="de-DE"/>
          </a:p>
        </p:txBody>
      </p:sp>
    </p:spTree>
    <p:extLst>
      <p:ext uri="{BB962C8B-B14F-4D97-AF65-F5344CB8AC3E}">
        <p14:creationId xmlns:p14="http://schemas.microsoft.com/office/powerpoint/2010/main" val="426066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4406901"/>
            <a:ext cx="10972800" cy="1362075"/>
          </a:xfrm>
        </p:spPr>
        <p:txBody>
          <a:bodyPr anchor="t"/>
          <a:lstStyle>
            <a:lvl1pPr algn="l">
              <a:defRPr sz="5333" b="1" cap="all"/>
            </a:lvl1pPr>
          </a:lstStyle>
          <a:p>
            <a:r>
              <a:rPr lang="de-DE"/>
              <a:t>Titelmasterformat durch Klicken bearbeiten</a:t>
            </a:r>
            <a:endParaRPr lang="de-CH"/>
          </a:p>
        </p:txBody>
      </p:sp>
      <p:sp>
        <p:nvSpPr>
          <p:cNvPr id="3" name="Textplatzhalter 2"/>
          <p:cNvSpPr>
            <a:spLocks noGrp="1"/>
          </p:cNvSpPr>
          <p:nvPr>
            <p:ph type="body" idx="1"/>
          </p:nvPr>
        </p:nvSpPr>
        <p:spPr>
          <a:xfrm>
            <a:off x="609600" y="2906713"/>
            <a:ext cx="109728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de-DE"/>
              <a:t>Formatvorlagen des Textmasters bearbeiten</a:t>
            </a:r>
          </a:p>
        </p:txBody>
      </p:sp>
      <p:sp>
        <p:nvSpPr>
          <p:cNvPr id="4" name="Foliennummernplatzhalter 1"/>
          <p:cNvSpPr>
            <a:spLocks noGrp="1"/>
          </p:cNvSpPr>
          <p:nvPr>
            <p:ph type="sldNum" sz="quarter" idx="10"/>
          </p:nvPr>
        </p:nvSpPr>
        <p:spPr/>
        <p:txBody>
          <a:bodyPr/>
          <a:lstStyle>
            <a:lvl1pPr>
              <a:defRPr/>
            </a:lvl1pPr>
          </a:lstStyle>
          <a:p>
            <a:pPr>
              <a:defRPr/>
            </a:pPr>
            <a:fld id="{1DDB746A-C168-4EA5-AE49-B3E22FD97784}" type="slidenum">
              <a:rPr lang="de-CH" altLang="de-DE"/>
              <a:pPr>
                <a:defRPr/>
              </a:pPr>
              <a:t>‹Nr.›</a:t>
            </a:fld>
            <a:endParaRPr lang="de-CH" altLang="de-DE"/>
          </a:p>
        </p:txBody>
      </p:sp>
    </p:spTree>
    <p:extLst>
      <p:ext uri="{BB962C8B-B14F-4D97-AF65-F5344CB8AC3E}">
        <p14:creationId xmlns:p14="http://schemas.microsoft.com/office/powerpoint/2010/main" val="301432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oliennummernplatzhalter 1"/>
          <p:cNvSpPr>
            <a:spLocks noGrp="1"/>
          </p:cNvSpPr>
          <p:nvPr>
            <p:ph type="sldNum" sz="quarter" idx="10"/>
          </p:nvPr>
        </p:nvSpPr>
        <p:spPr/>
        <p:txBody>
          <a:bodyPr/>
          <a:lstStyle>
            <a:lvl1pPr>
              <a:defRPr/>
            </a:lvl1pPr>
          </a:lstStyle>
          <a:p>
            <a:pPr>
              <a:defRPr/>
            </a:pPr>
            <a:fld id="{487D9781-1330-440F-AFA1-192DA58C4124}" type="slidenum">
              <a:rPr lang="de-CH" altLang="de-DE"/>
              <a:pPr>
                <a:defRPr/>
              </a:pPr>
              <a:t>‹Nr.›</a:t>
            </a:fld>
            <a:endParaRPr lang="de-CH" altLang="de-DE"/>
          </a:p>
        </p:txBody>
      </p:sp>
    </p:spTree>
    <p:extLst>
      <p:ext uri="{BB962C8B-B14F-4D97-AF65-F5344CB8AC3E}">
        <p14:creationId xmlns:p14="http://schemas.microsoft.com/office/powerpoint/2010/main" val="3175285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Formatvorlagen des Textmasters bearbeiten</a:t>
            </a:r>
          </a:p>
        </p:txBody>
      </p:sp>
      <p:sp>
        <p:nvSpPr>
          <p:cNvPr id="4" name="Inhaltsplatzhalt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de-DE"/>
              <a:t>Formatvorlagen des Textmasters bearbeiten</a:t>
            </a:r>
          </a:p>
        </p:txBody>
      </p:sp>
      <p:sp>
        <p:nvSpPr>
          <p:cNvPr id="6" name="Inhaltsplatzhalt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1"/>
          <p:cNvSpPr>
            <a:spLocks noGrp="1"/>
          </p:cNvSpPr>
          <p:nvPr>
            <p:ph type="sldNum" sz="quarter" idx="10"/>
          </p:nvPr>
        </p:nvSpPr>
        <p:spPr/>
        <p:txBody>
          <a:bodyPr/>
          <a:lstStyle>
            <a:lvl1pPr>
              <a:defRPr/>
            </a:lvl1pPr>
          </a:lstStyle>
          <a:p>
            <a:pPr>
              <a:defRPr/>
            </a:pPr>
            <a:fld id="{2EE0F725-3255-4AD4-BFAA-F818BF8AFC4D}" type="slidenum">
              <a:rPr lang="de-CH" altLang="de-DE"/>
              <a:pPr>
                <a:defRPr/>
              </a:pPr>
              <a:t>‹Nr.›</a:t>
            </a:fld>
            <a:endParaRPr lang="de-CH" altLang="de-DE"/>
          </a:p>
        </p:txBody>
      </p:sp>
    </p:spTree>
    <p:extLst>
      <p:ext uri="{BB962C8B-B14F-4D97-AF65-F5344CB8AC3E}">
        <p14:creationId xmlns:p14="http://schemas.microsoft.com/office/powerpoint/2010/main" val="128934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oliennummernplatzhalter 1"/>
          <p:cNvSpPr>
            <a:spLocks noGrp="1"/>
          </p:cNvSpPr>
          <p:nvPr>
            <p:ph type="sldNum" sz="quarter" idx="10"/>
          </p:nvPr>
        </p:nvSpPr>
        <p:spPr/>
        <p:txBody>
          <a:bodyPr/>
          <a:lstStyle>
            <a:lvl1pPr>
              <a:defRPr/>
            </a:lvl1pPr>
          </a:lstStyle>
          <a:p>
            <a:pPr>
              <a:defRPr/>
            </a:pPr>
            <a:fld id="{55384706-45A1-4E80-8D71-C2001C3B4466}" type="slidenum">
              <a:rPr lang="de-CH" altLang="de-DE"/>
              <a:pPr>
                <a:defRPr/>
              </a:pPr>
              <a:t>‹Nr.›</a:t>
            </a:fld>
            <a:endParaRPr lang="de-CH" altLang="de-DE"/>
          </a:p>
        </p:txBody>
      </p:sp>
    </p:spTree>
    <p:extLst>
      <p:ext uri="{BB962C8B-B14F-4D97-AF65-F5344CB8AC3E}">
        <p14:creationId xmlns:p14="http://schemas.microsoft.com/office/powerpoint/2010/main" val="261759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pPr>
              <a:defRPr/>
            </a:pPr>
            <a:fld id="{D390FC05-8746-464E-815B-D60B0BD8949B}" type="slidenum">
              <a:rPr lang="de-CH" altLang="de-DE"/>
              <a:pPr>
                <a:defRPr/>
              </a:pPr>
              <a:t>‹Nr.›</a:t>
            </a:fld>
            <a:endParaRPr lang="de-CH" altLang="de-DE"/>
          </a:p>
        </p:txBody>
      </p:sp>
    </p:spTree>
    <p:extLst>
      <p:ext uri="{BB962C8B-B14F-4D97-AF65-F5344CB8AC3E}">
        <p14:creationId xmlns:p14="http://schemas.microsoft.com/office/powerpoint/2010/main" val="405305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667" b="1"/>
            </a:lvl1pPr>
          </a:lstStyle>
          <a:p>
            <a:r>
              <a:rPr lang="de-DE"/>
              <a:t>Titelmasterformat durch Klicken bearbeiten</a:t>
            </a:r>
            <a:endParaRPr lang="de-CH"/>
          </a:p>
        </p:txBody>
      </p:sp>
      <p:sp>
        <p:nvSpPr>
          <p:cNvPr id="3" name="Inhaltsplatzhalt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Formatvorlagen des Textmasters bearbeiten</a:t>
            </a:r>
          </a:p>
        </p:txBody>
      </p:sp>
      <p:sp>
        <p:nvSpPr>
          <p:cNvPr id="5" name="Foliennummernplatzhalter 1"/>
          <p:cNvSpPr>
            <a:spLocks noGrp="1"/>
          </p:cNvSpPr>
          <p:nvPr>
            <p:ph type="sldNum" sz="quarter" idx="10"/>
          </p:nvPr>
        </p:nvSpPr>
        <p:spPr/>
        <p:txBody>
          <a:bodyPr/>
          <a:lstStyle>
            <a:lvl1pPr>
              <a:defRPr/>
            </a:lvl1pPr>
          </a:lstStyle>
          <a:p>
            <a:pPr>
              <a:defRPr/>
            </a:pPr>
            <a:fld id="{FB319945-3BF8-4ADD-A4EE-D174797836B0}" type="slidenum">
              <a:rPr lang="de-CH" altLang="de-DE"/>
              <a:pPr>
                <a:defRPr/>
              </a:pPr>
              <a:t>‹Nr.›</a:t>
            </a:fld>
            <a:endParaRPr lang="de-CH" altLang="de-DE"/>
          </a:p>
        </p:txBody>
      </p:sp>
    </p:spTree>
    <p:extLst>
      <p:ext uri="{BB962C8B-B14F-4D97-AF65-F5344CB8AC3E}">
        <p14:creationId xmlns:p14="http://schemas.microsoft.com/office/powerpoint/2010/main" val="917295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667"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de-DE" noProof="0"/>
              <a:t>Bild durch Klicken auf Symbol hinzufügen</a:t>
            </a:r>
            <a:endParaRPr lang="de-CH"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de-DE"/>
              <a:t>Formatvorlagen des Textmasters bearbeiten</a:t>
            </a:r>
          </a:p>
        </p:txBody>
      </p:sp>
      <p:sp>
        <p:nvSpPr>
          <p:cNvPr id="5" name="Foliennummernplatzhalter 1"/>
          <p:cNvSpPr>
            <a:spLocks noGrp="1"/>
          </p:cNvSpPr>
          <p:nvPr>
            <p:ph type="sldNum" sz="quarter" idx="10"/>
          </p:nvPr>
        </p:nvSpPr>
        <p:spPr/>
        <p:txBody>
          <a:bodyPr/>
          <a:lstStyle>
            <a:lvl1pPr>
              <a:defRPr/>
            </a:lvl1pPr>
          </a:lstStyle>
          <a:p>
            <a:pPr>
              <a:defRPr/>
            </a:pPr>
            <a:fld id="{09B638A9-9B88-43E7-A28E-F90613B123C4}" type="slidenum">
              <a:rPr lang="de-CH" altLang="de-DE"/>
              <a:pPr>
                <a:defRPr/>
              </a:pPr>
              <a:t>‹Nr.›</a:t>
            </a:fld>
            <a:endParaRPr lang="de-CH" altLang="de-DE"/>
          </a:p>
        </p:txBody>
      </p:sp>
    </p:spTree>
    <p:extLst>
      <p:ext uri="{BB962C8B-B14F-4D97-AF65-F5344CB8AC3E}">
        <p14:creationId xmlns:p14="http://schemas.microsoft.com/office/powerpoint/2010/main" val="329006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09601" y="275167"/>
            <a:ext cx="7694084" cy="70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altLang="de-DE"/>
              <a:t>Bahnhofplatz</a:t>
            </a:r>
          </a:p>
        </p:txBody>
      </p:sp>
      <p:sp>
        <p:nvSpPr>
          <p:cNvPr id="1027" name="Rectangle 4"/>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DE"/>
              <a:t>Textmasterformate durch Klicken bearbeiten</a:t>
            </a:r>
          </a:p>
          <a:p>
            <a:pPr lvl="1"/>
            <a:r>
              <a:rPr lang="de-CH" altLang="de-DE"/>
              <a:t>Zweite Ebene</a:t>
            </a:r>
          </a:p>
          <a:p>
            <a:pPr lvl="2"/>
            <a:r>
              <a:rPr lang="de-CH" altLang="de-DE"/>
              <a:t>Dritte Ebene</a:t>
            </a:r>
          </a:p>
          <a:p>
            <a:pPr lvl="3"/>
            <a:r>
              <a:rPr lang="de-CH" altLang="de-DE"/>
              <a:t>Vierte Ebene</a:t>
            </a:r>
          </a:p>
          <a:p>
            <a:pPr lvl="4"/>
            <a:r>
              <a:rPr lang="de-CH" altLang="de-DE"/>
              <a:t>Fünfte Ebene</a:t>
            </a:r>
          </a:p>
        </p:txBody>
      </p:sp>
      <p:sp>
        <p:nvSpPr>
          <p:cNvPr id="2" name="Foliennummernplatzhalter 1"/>
          <p:cNvSpPr>
            <a:spLocks noGrp="1"/>
          </p:cNvSpPr>
          <p:nvPr>
            <p:ph type="sldNum" sz="quarter" idx="4"/>
          </p:nvPr>
        </p:nvSpPr>
        <p:spPr>
          <a:xfrm>
            <a:off x="609600" y="6356351"/>
            <a:ext cx="10972800" cy="366183"/>
          </a:xfrm>
          <a:prstGeom prst="rect">
            <a:avLst/>
          </a:prstGeom>
        </p:spPr>
        <p:txBody>
          <a:bodyPr vert="horz" wrap="square" lIns="91440" tIns="45720" rIns="91440" bIns="45720" numCol="1" anchor="ctr" anchorCtr="0" compatLnSpc="1">
            <a:prstTxWarp prst="textNoShape">
              <a:avLst/>
            </a:prstTxWarp>
          </a:bodyPr>
          <a:lstStyle>
            <a:lvl1pPr>
              <a:defRPr sz="1600" smtClean="0">
                <a:solidFill>
                  <a:srgbClr val="898989"/>
                </a:solidFill>
                <a:latin typeface="Arial" panose="020B0604020202020204" pitchFamily="34" charset="0"/>
              </a:defRPr>
            </a:lvl1pPr>
          </a:lstStyle>
          <a:p>
            <a:pPr>
              <a:defRPr/>
            </a:pPr>
            <a:fld id="{956866EF-6772-4EE7-94E4-E598A9A6D292}" type="slidenum">
              <a:rPr lang="de-CH" altLang="de-DE"/>
              <a:pPr>
                <a:defRPr/>
              </a:pPr>
              <a:t>‹Nr.›</a:t>
            </a:fld>
            <a:endParaRPr lang="de-CH" altLang="de-DE"/>
          </a:p>
        </p:txBody>
      </p:sp>
      <p:sp>
        <p:nvSpPr>
          <p:cNvPr id="8" name="Foliennummernplatzhalter 1"/>
          <p:cNvSpPr>
            <a:spLocks noGrp="1"/>
          </p:cNvSpPr>
          <p:nvPr/>
        </p:nvSpPr>
        <p:spPr>
          <a:xfrm>
            <a:off x="599017" y="6330951"/>
            <a:ext cx="10972800" cy="366183"/>
          </a:xfrm>
          <a:prstGeom prst="rect">
            <a:avLst/>
          </a:prstGeom>
        </p:spPr>
        <p:txBody>
          <a:bodyPr anchor="ctr"/>
          <a:lstStyle>
            <a:defPPr>
              <a:defRPr lang="de-DE"/>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de-CH" altLang="de-DE" sz="3200" dirty="0"/>
          </a:p>
        </p:txBody>
      </p:sp>
      <p:pic>
        <p:nvPicPr>
          <p:cNvPr id="1030" name="Picture 2" descr="Logo Hintergrund_wei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1267" y="118534"/>
            <a:ext cx="4320117" cy="662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Grafik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14518" y="6369051"/>
            <a:ext cx="1250949"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Grafik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756651" y="143934"/>
            <a:ext cx="2836333" cy="85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046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sz="3733">
          <a:solidFill>
            <a:schemeClr val="tx2"/>
          </a:solidFill>
          <a:latin typeface="+mj-lt"/>
          <a:ea typeface="+mj-ea"/>
          <a:cs typeface="+mj-cs"/>
        </a:defRPr>
      </a:lvl1pPr>
      <a:lvl2pPr algn="l" rtl="0" eaLnBrk="1" fontAlgn="base" hangingPunct="1">
        <a:spcBef>
          <a:spcPct val="0"/>
        </a:spcBef>
        <a:spcAft>
          <a:spcPct val="0"/>
        </a:spcAft>
        <a:defRPr sz="3733">
          <a:solidFill>
            <a:schemeClr val="tx2"/>
          </a:solidFill>
          <a:latin typeface="Arial" charset="0"/>
        </a:defRPr>
      </a:lvl2pPr>
      <a:lvl3pPr algn="l" rtl="0" eaLnBrk="1" fontAlgn="base" hangingPunct="1">
        <a:spcBef>
          <a:spcPct val="0"/>
        </a:spcBef>
        <a:spcAft>
          <a:spcPct val="0"/>
        </a:spcAft>
        <a:defRPr sz="3733">
          <a:solidFill>
            <a:schemeClr val="tx2"/>
          </a:solidFill>
          <a:latin typeface="Arial" charset="0"/>
        </a:defRPr>
      </a:lvl3pPr>
      <a:lvl4pPr algn="l" rtl="0" eaLnBrk="1" fontAlgn="base" hangingPunct="1">
        <a:spcBef>
          <a:spcPct val="0"/>
        </a:spcBef>
        <a:spcAft>
          <a:spcPct val="0"/>
        </a:spcAft>
        <a:defRPr sz="3733">
          <a:solidFill>
            <a:schemeClr val="tx2"/>
          </a:solidFill>
          <a:latin typeface="Arial" charset="0"/>
        </a:defRPr>
      </a:lvl4pPr>
      <a:lvl5pPr algn="l" rtl="0" eaLnBrk="1" fontAlgn="base" hangingPunct="1">
        <a:spcBef>
          <a:spcPct val="0"/>
        </a:spcBef>
        <a:spcAft>
          <a:spcPct val="0"/>
        </a:spcAft>
        <a:defRPr sz="3733">
          <a:solidFill>
            <a:schemeClr val="tx2"/>
          </a:solidFill>
          <a:latin typeface="Arial" charset="0"/>
        </a:defRPr>
      </a:lvl5pPr>
      <a:lvl6pPr marL="609585" algn="l" rtl="0" eaLnBrk="1" fontAlgn="base" hangingPunct="1">
        <a:spcBef>
          <a:spcPct val="0"/>
        </a:spcBef>
        <a:spcAft>
          <a:spcPct val="0"/>
        </a:spcAft>
        <a:defRPr sz="3733">
          <a:solidFill>
            <a:schemeClr val="tx2"/>
          </a:solidFill>
          <a:latin typeface="Arial" charset="0"/>
        </a:defRPr>
      </a:lvl6pPr>
      <a:lvl7pPr marL="1219170" algn="l" rtl="0" eaLnBrk="1" fontAlgn="base" hangingPunct="1">
        <a:spcBef>
          <a:spcPct val="0"/>
        </a:spcBef>
        <a:spcAft>
          <a:spcPct val="0"/>
        </a:spcAft>
        <a:defRPr sz="3733">
          <a:solidFill>
            <a:schemeClr val="tx2"/>
          </a:solidFill>
          <a:latin typeface="Arial" charset="0"/>
        </a:defRPr>
      </a:lvl7pPr>
      <a:lvl8pPr marL="1828754" algn="l" rtl="0" eaLnBrk="1" fontAlgn="base" hangingPunct="1">
        <a:spcBef>
          <a:spcPct val="0"/>
        </a:spcBef>
        <a:spcAft>
          <a:spcPct val="0"/>
        </a:spcAft>
        <a:defRPr sz="3733">
          <a:solidFill>
            <a:schemeClr val="tx2"/>
          </a:solidFill>
          <a:latin typeface="Arial" charset="0"/>
        </a:defRPr>
      </a:lvl8pPr>
      <a:lvl9pPr marL="2438339" algn="l" rtl="0" eaLnBrk="1" fontAlgn="base" hangingPunct="1">
        <a:spcBef>
          <a:spcPct val="0"/>
        </a:spcBef>
        <a:spcAft>
          <a:spcPct val="0"/>
        </a:spcAft>
        <a:defRPr sz="3733">
          <a:solidFill>
            <a:schemeClr val="tx2"/>
          </a:solidFill>
          <a:latin typeface="Arial" charset="0"/>
        </a:defRPr>
      </a:lvl9pPr>
    </p:titleStyle>
    <p:bodyStyle>
      <a:lvl1pPr marL="457189" indent="-457189" algn="l" rtl="0" eaLnBrk="1" fontAlgn="base" hangingPunct="1">
        <a:spcBef>
          <a:spcPct val="20000"/>
        </a:spcBef>
        <a:spcAft>
          <a:spcPct val="0"/>
        </a:spcAft>
        <a:buChar char="•"/>
        <a:defRPr sz="4267">
          <a:solidFill>
            <a:schemeClr val="tx1"/>
          </a:solidFill>
          <a:latin typeface="+mn-lt"/>
          <a:ea typeface="+mn-ea"/>
          <a:cs typeface="+mn-cs"/>
        </a:defRPr>
      </a:lvl1pPr>
      <a:lvl2pPr marL="990575" indent="-380990" algn="l" rtl="0" eaLnBrk="1" fontAlgn="base" hangingPunct="1">
        <a:spcBef>
          <a:spcPct val="20000"/>
        </a:spcBef>
        <a:spcAft>
          <a:spcPct val="0"/>
        </a:spcAft>
        <a:buChar char="–"/>
        <a:defRPr sz="3733">
          <a:solidFill>
            <a:schemeClr val="tx1"/>
          </a:solidFill>
          <a:latin typeface="+mn-lt"/>
        </a:defRPr>
      </a:lvl2pPr>
      <a:lvl3pPr marL="1523962" indent="-304792" algn="l" rtl="0" eaLnBrk="1" fontAlgn="base" hangingPunct="1">
        <a:spcBef>
          <a:spcPct val="20000"/>
        </a:spcBef>
        <a:spcAft>
          <a:spcPct val="0"/>
        </a:spcAft>
        <a:buChar char="•"/>
        <a:defRPr sz="3200">
          <a:solidFill>
            <a:schemeClr val="tx1"/>
          </a:solidFill>
          <a:latin typeface="+mn-lt"/>
        </a:defRPr>
      </a:lvl3pPr>
      <a:lvl4pPr marL="2133547" indent="-304792" algn="l" rtl="0" eaLnBrk="1" fontAlgn="base" hangingPunct="1">
        <a:spcBef>
          <a:spcPct val="20000"/>
        </a:spcBef>
        <a:spcAft>
          <a:spcPct val="0"/>
        </a:spcAft>
        <a:buChar char="–"/>
        <a:defRPr sz="2667">
          <a:solidFill>
            <a:schemeClr val="tx1"/>
          </a:solidFill>
          <a:latin typeface="+mn-lt"/>
        </a:defRPr>
      </a:lvl4pPr>
      <a:lvl5pPr marL="2743131" indent="-304792" algn="l" rtl="0" eaLnBrk="1" fontAlgn="base" hangingPunct="1">
        <a:spcBef>
          <a:spcPct val="20000"/>
        </a:spcBef>
        <a:spcAft>
          <a:spcPct val="0"/>
        </a:spcAft>
        <a:buChar char="»"/>
        <a:defRPr sz="2667">
          <a:solidFill>
            <a:schemeClr val="tx1"/>
          </a:solidFill>
          <a:latin typeface="+mn-lt"/>
        </a:defRPr>
      </a:lvl5pPr>
      <a:lvl6pPr marL="3352716" indent="-304792" algn="l" rtl="0" eaLnBrk="1" fontAlgn="base" hangingPunct="1">
        <a:spcBef>
          <a:spcPct val="20000"/>
        </a:spcBef>
        <a:spcAft>
          <a:spcPct val="0"/>
        </a:spcAft>
        <a:buChar char="»"/>
        <a:defRPr sz="2667">
          <a:solidFill>
            <a:schemeClr val="tx1"/>
          </a:solidFill>
          <a:latin typeface="+mn-lt"/>
        </a:defRPr>
      </a:lvl6pPr>
      <a:lvl7pPr marL="3962301" indent="-304792" algn="l" rtl="0" eaLnBrk="1" fontAlgn="base" hangingPunct="1">
        <a:spcBef>
          <a:spcPct val="20000"/>
        </a:spcBef>
        <a:spcAft>
          <a:spcPct val="0"/>
        </a:spcAft>
        <a:buChar char="»"/>
        <a:defRPr sz="2667">
          <a:solidFill>
            <a:schemeClr val="tx1"/>
          </a:solidFill>
          <a:latin typeface="+mn-lt"/>
        </a:defRPr>
      </a:lvl7pPr>
      <a:lvl8pPr marL="4571886" indent="-304792" algn="l" rtl="0" eaLnBrk="1" fontAlgn="base" hangingPunct="1">
        <a:spcBef>
          <a:spcPct val="20000"/>
        </a:spcBef>
        <a:spcAft>
          <a:spcPct val="0"/>
        </a:spcAft>
        <a:buChar char="»"/>
        <a:defRPr sz="2667">
          <a:solidFill>
            <a:schemeClr val="tx1"/>
          </a:solidFill>
          <a:latin typeface="+mn-lt"/>
        </a:defRPr>
      </a:lvl8pPr>
      <a:lvl9pPr marL="5181470" indent="-304792" algn="l" rtl="0" eaLnBrk="1" fontAlgn="base" hangingPunct="1">
        <a:spcBef>
          <a:spcPct val="20000"/>
        </a:spcBef>
        <a:spcAft>
          <a:spcPct val="0"/>
        </a:spcAft>
        <a:buChar char="»"/>
        <a:defRPr sz="2667">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mewa-areal.ch/"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59831-8E9C-8332-F7F5-5544472B4010}"/>
              </a:ext>
            </a:extLst>
          </p:cNvPr>
          <p:cNvSpPr>
            <a:spLocks noGrp="1"/>
          </p:cNvSpPr>
          <p:nvPr>
            <p:ph type="title"/>
          </p:nvPr>
        </p:nvSpPr>
        <p:spPr/>
        <p:txBody>
          <a:bodyPr/>
          <a:lstStyle/>
          <a:p>
            <a:endParaRPr lang="de-DE"/>
          </a:p>
        </p:txBody>
      </p:sp>
      <p:pic>
        <p:nvPicPr>
          <p:cNvPr id="6" name="Inhaltsplatzhalter 5" descr="Ein Bild, das Text, Screenshot, Schrift, Marke enthält.&#10;&#10;KI-generierte Inhalte können fehlerhaft sein.">
            <a:extLst>
              <a:ext uri="{FF2B5EF4-FFF2-40B4-BE49-F238E27FC236}">
                <a16:creationId xmlns:a16="http://schemas.microsoft.com/office/drawing/2014/main" id="{74CF34D8-70E7-9A4B-CE82-253CDEB0A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51737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Gessner-Areal (Alte Fabrik) </a:t>
            </a:r>
          </a:p>
        </p:txBody>
      </p:sp>
      <p:sp>
        <p:nvSpPr>
          <p:cNvPr id="3" name="Inhaltsplatzhalter 2"/>
          <p:cNvSpPr>
            <a:spLocks noGrp="1"/>
          </p:cNvSpPr>
          <p:nvPr>
            <p:ph idx="1"/>
          </p:nvPr>
        </p:nvSpPr>
        <p:spPr>
          <a:xfrm>
            <a:off x="609600" y="1105932"/>
            <a:ext cx="10972800" cy="435220"/>
          </a:xfrm>
        </p:spPr>
        <p:txBody>
          <a:bodyPr>
            <a:normAutofit fontScale="70000" lnSpcReduction="20000"/>
          </a:bodyPr>
          <a:lstStyle/>
          <a:p>
            <a:pPr marL="0" indent="0">
              <a:buNone/>
            </a:pPr>
            <a:r>
              <a:rPr lang="de-CH" sz="3800" dirty="0"/>
              <a:t>Wohnen, Gewerbe, Einkauf und Gastronomie</a:t>
            </a:r>
          </a:p>
          <a:p>
            <a:pPr marL="0" indent="0">
              <a:buNone/>
            </a:pPr>
            <a:endParaRPr lang="de-CH" dirty="0"/>
          </a:p>
        </p:txBody>
      </p:sp>
      <p:sp>
        <p:nvSpPr>
          <p:cNvPr id="4" name="Foliennummernplatzhalter 3"/>
          <p:cNvSpPr>
            <a:spLocks noGrp="1"/>
          </p:cNvSpPr>
          <p:nvPr>
            <p:ph type="sldNum" sz="quarter" idx="10"/>
          </p:nvPr>
        </p:nvSpPr>
        <p:spPr/>
        <p:txBody>
          <a:bodyPr/>
          <a:lstStyle/>
          <a:p>
            <a:pPr>
              <a:defRPr/>
            </a:pPr>
            <a:fld id="{D61D035F-14A5-4A7B-988F-434DB550A13B}" type="slidenum">
              <a:rPr lang="de-CH" altLang="de-DE" smtClean="0"/>
              <a:pPr>
                <a:defRPr/>
              </a:pPr>
              <a:t>10</a:t>
            </a:fld>
            <a:endParaRPr lang="de-CH" altLang="de-DE"/>
          </a:p>
        </p:txBody>
      </p:sp>
      <p:pic>
        <p:nvPicPr>
          <p:cNvPr id="1026" name="Picture 2">
            <a:extLst>
              <a:ext uri="{FF2B5EF4-FFF2-40B4-BE49-F238E27FC236}">
                <a16:creationId xmlns:a16="http://schemas.microsoft.com/office/drawing/2014/main" id="{98324A76-FA17-8F3B-5E0D-8A8D2B4BB1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598" y="1733333"/>
            <a:ext cx="5439101" cy="3626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179D86-B858-73F1-801C-D653086E6A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733333"/>
            <a:ext cx="5439100" cy="362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4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821A4-5AEF-7812-E1BD-491EF797C31D}"/>
              </a:ext>
            </a:extLst>
          </p:cNvPr>
          <p:cNvSpPr>
            <a:spLocks noGrp="1"/>
          </p:cNvSpPr>
          <p:nvPr>
            <p:ph type="title"/>
          </p:nvPr>
        </p:nvSpPr>
        <p:spPr/>
        <p:txBody>
          <a:bodyPr/>
          <a:lstStyle/>
          <a:p>
            <a:r>
              <a:rPr lang="de-CH" dirty="0"/>
              <a:t>Immobilien: Mikro- und Makrolage</a:t>
            </a:r>
          </a:p>
        </p:txBody>
      </p:sp>
      <p:sp>
        <p:nvSpPr>
          <p:cNvPr id="5" name="Inhaltsplatzhalter 4">
            <a:extLst>
              <a:ext uri="{FF2B5EF4-FFF2-40B4-BE49-F238E27FC236}">
                <a16:creationId xmlns:a16="http://schemas.microsoft.com/office/drawing/2014/main" id="{47F0A3C9-56B6-68D5-B52C-197330BB82F2}"/>
              </a:ext>
            </a:extLst>
          </p:cNvPr>
          <p:cNvSpPr>
            <a:spLocks noGrp="1"/>
          </p:cNvSpPr>
          <p:nvPr>
            <p:ph sz="half" idx="1"/>
          </p:nvPr>
        </p:nvSpPr>
        <p:spPr/>
        <p:txBody>
          <a:bodyPr/>
          <a:lstStyle/>
          <a:p>
            <a:pPr marL="0" indent="0">
              <a:buNone/>
            </a:pPr>
            <a:r>
              <a:rPr lang="de-DE" dirty="0"/>
              <a:t>Makrolage</a:t>
            </a:r>
          </a:p>
          <a:p>
            <a:r>
              <a:rPr lang="de-DE" dirty="0"/>
              <a:t>Wirtschaftskraft</a:t>
            </a:r>
          </a:p>
          <a:p>
            <a:r>
              <a:rPr lang="de-DE" dirty="0" err="1"/>
              <a:t>Bevölkerungsentw</a:t>
            </a:r>
            <a:r>
              <a:rPr lang="de-DE" dirty="0"/>
              <a:t>.</a:t>
            </a:r>
          </a:p>
          <a:p>
            <a:r>
              <a:rPr lang="de-DE" dirty="0"/>
              <a:t>Steuern </a:t>
            </a:r>
          </a:p>
          <a:p>
            <a:r>
              <a:rPr lang="de-DE" dirty="0"/>
              <a:t>Infrastruktur (Schulen, Freizeit, Verkehr) </a:t>
            </a:r>
          </a:p>
          <a:p>
            <a:r>
              <a:rPr lang="de-DE" dirty="0"/>
              <a:t>Image der Region</a:t>
            </a:r>
            <a:endParaRPr lang="de-CH" dirty="0"/>
          </a:p>
        </p:txBody>
      </p:sp>
      <p:sp>
        <p:nvSpPr>
          <p:cNvPr id="6" name="Inhaltsplatzhalter 5">
            <a:extLst>
              <a:ext uri="{FF2B5EF4-FFF2-40B4-BE49-F238E27FC236}">
                <a16:creationId xmlns:a16="http://schemas.microsoft.com/office/drawing/2014/main" id="{20796581-2108-779A-7B3B-65FE9A6BF220}"/>
              </a:ext>
            </a:extLst>
          </p:cNvPr>
          <p:cNvSpPr>
            <a:spLocks noGrp="1"/>
          </p:cNvSpPr>
          <p:nvPr>
            <p:ph sz="half" idx="2"/>
          </p:nvPr>
        </p:nvSpPr>
        <p:spPr/>
        <p:txBody>
          <a:bodyPr/>
          <a:lstStyle/>
          <a:p>
            <a:pPr marL="0" indent="0">
              <a:buNone/>
            </a:pPr>
            <a:r>
              <a:rPr lang="de-DE" dirty="0"/>
              <a:t>Mikrolage</a:t>
            </a:r>
          </a:p>
          <a:p>
            <a:r>
              <a:rPr lang="de-DE" dirty="0"/>
              <a:t>Bauzone Grundstück</a:t>
            </a:r>
          </a:p>
          <a:p>
            <a:r>
              <a:rPr lang="de-DE" dirty="0"/>
              <a:t>Nachbarschaft</a:t>
            </a:r>
          </a:p>
          <a:p>
            <a:r>
              <a:rPr lang="de-DE" dirty="0"/>
              <a:t>Geräuschkulisse</a:t>
            </a:r>
          </a:p>
          <a:p>
            <a:r>
              <a:rPr lang="de-DE" dirty="0"/>
              <a:t>Sonneneinstrahlung</a:t>
            </a:r>
          </a:p>
          <a:p>
            <a:r>
              <a:rPr lang="de-DE" dirty="0"/>
              <a:t>Entfernung Ortsbus, Schule, Einkauf. </a:t>
            </a:r>
          </a:p>
        </p:txBody>
      </p:sp>
      <p:sp>
        <p:nvSpPr>
          <p:cNvPr id="4" name="Foliennummernplatzhalter 3">
            <a:extLst>
              <a:ext uri="{FF2B5EF4-FFF2-40B4-BE49-F238E27FC236}">
                <a16:creationId xmlns:a16="http://schemas.microsoft.com/office/drawing/2014/main" id="{31B2E7A0-D168-DA67-8E2C-6A4A3028BC19}"/>
              </a:ext>
            </a:extLst>
          </p:cNvPr>
          <p:cNvSpPr>
            <a:spLocks noGrp="1"/>
          </p:cNvSpPr>
          <p:nvPr>
            <p:ph type="sldNum" sz="quarter" idx="10"/>
          </p:nvPr>
        </p:nvSpPr>
        <p:spPr/>
        <p:txBody>
          <a:bodyPr/>
          <a:lstStyle/>
          <a:p>
            <a:pPr>
              <a:defRPr/>
            </a:pPr>
            <a:fld id="{D61D035F-14A5-4A7B-988F-434DB550A13B}" type="slidenum">
              <a:rPr lang="de-CH" altLang="de-DE" smtClean="0"/>
              <a:pPr>
                <a:defRPr/>
              </a:pPr>
              <a:t>11</a:t>
            </a:fld>
            <a:endParaRPr lang="de-CH" altLang="de-DE"/>
          </a:p>
        </p:txBody>
      </p:sp>
    </p:spTree>
    <p:extLst>
      <p:ext uri="{BB962C8B-B14F-4D97-AF65-F5344CB8AC3E}">
        <p14:creationId xmlns:p14="http://schemas.microsoft.com/office/powerpoint/2010/main" val="253084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0E204-CC0F-9BC5-37B0-841E3730552E}"/>
              </a:ext>
            </a:extLst>
          </p:cNvPr>
          <p:cNvSpPr>
            <a:spLocks noGrp="1"/>
          </p:cNvSpPr>
          <p:nvPr>
            <p:ph type="title"/>
          </p:nvPr>
        </p:nvSpPr>
        <p:spPr/>
        <p:txBody>
          <a:bodyPr/>
          <a:lstStyle/>
          <a:p>
            <a:r>
              <a:rPr lang="de-CH"/>
              <a:t>Übergeordnete Planung beachten</a:t>
            </a:r>
          </a:p>
        </p:txBody>
      </p:sp>
      <p:sp>
        <p:nvSpPr>
          <p:cNvPr id="3" name="Inhaltsplatzhalter 2">
            <a:extLst>
              <a:ext uri="{FF2B5EF4-FFF2-40B4-BE49-F238E27FC236}">
                <a16:creationId xmlns:a16="http://schemas.microsoft.com/office/drawing/2014/main" id="{9A9FAD06-D643-E2DB-0173-B50FFA5BA870}"/>
              </a:ext>
            </a:extLst>
          </p:cNvPr>
          <p:cNvSpPr>
            <a:spLocks noGrp="1"/>
          </p:cNvSpPr>
          <p:nvPr>
            <p:ph idx="1"/>
          </p:nvPr>
        </p:nvSpPr>
        <p:spPr/>
        <p:txBody>
          <a:bodyPr/>
          <a:lstStyle/>
          <a:p>
            <a:r>
              <a:rPr lang="de-DE" dirty="0"/>
              <a:t>Raumentwicklungsstrategie</a:t>
            </a:r>
          </a:p>
          <a:p>
            <a:r>
              <a:rPr lang="de-DE" dirty="0"/>
              <a:t>Richtplanung</a:t>
            </a:r>
          </a:p>
          <a:p>
            <a:r>
              <a:rPr lang="de-DE" dirty="0"/>
              <a:t>Bau- und Zonenordnung (Nutzungsplanung)</a:t>
            </a:r>
          </a:p>
        </p:txBody>
      </p:sp>
      <p:sp>
        <p:nvSpPr>
          <p:cNvPr id="4" name="Foliennummernplatzhalter 3">
            <a:extLst>
              <a:ext uri="{FF2B5EF4-FFF2-40B4-BE49-F238E27FC236}">
                <a16:creationId xmlns:a16="http://schemas.microsoft.com/office/drawing/2014/main" id="{D7FE57B0-A421-02C7-847F-A650359F6D85}"/>
              </a:ext>
            </a:extLst>
          </p:cNvPr>
          <p:cNvSpPr>
            <a:spLocks noGrp="1"/>
          </p:cNvSpPr>
          <p:nvPr>
            <p:ph type="sldNum" sz="quarter" idx="10"/>
          </p:nvPr>
        </p:nvSpPr>
        <p:spPr/>
        <p:txBody>
          <a:bodyPr/>
          <a:lstStyle/>
          <a:p>
            <a:pPr>
              <a:defRPr/>
            </a:pPr>
            <a:fld id="{D61D035F-14A5-4A7B-988F-434DB550A13B}" type="slidenum">
              <a:rPr lang="de-CH" altLang="de-DE" smtClean="0"/>
              <a:pPr>
                <a:defRPr/>
              </a:pPr>
              <a:t>12</a:t>
            </a:fld>
            <a:endParaRPr lang="de-CH" altLang="de-DE"/>
          </a:p>
        </p:txBody>
      </p:sp>
    </p:spTree>
    <p:extLst>
      <p:ext uri="{BB962C8B-B14F-4D97-AF65-F5344CB8AC3E}">
        <p14:creationId xmlns:p14="http://schemas.microsoft.com/office/powerpoint/2010/main" val="270544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E0895-4EDD-A145-CCE8-95C148F90856}"/>
              </a:ext>
            </a:extLst>
          </p:cNvPr>
          <p:cNvSpPr>
            <a:spLocks noGrp="1"/>
          </p:cNvSpPr>
          <p:nvPr>
            <p:ph type="title"/>
          </p:nvPr>
        </p:nvSpPr>
        <p:spPr/>
        <p:txBody>
          <a:bodyPr/>
          <a:lstStyle/>
          <a:p>
            <a:r>
              <a:rPr lang="de-CH" dirty="0"/>
              <a:t>Konkreten Bedarf formulieren</a:t>
            </a:r>
          </a:p>
        </p:txBody>
      </p:sp>
      <p:sp>
        <p:nvSpPr>
          <p:cNvPr id="3" name="Inhaltsplatzhalter 2">
            <a:extLst>
              <a:ext uri="{FF2B5EF4-FFF2-40B4-BE49-F238E27FC236}">
                <a16:creationId xmlns:a16="http://schemas.microsoft.com/office/drawing/2014/main" id="{2C456A63-1F31-B4E7-48CC-75657F8DF8CA}"/>
              </a:ext>
            </a:extLst>
          </p:cNvPr>
          <p:cNvSpPr>
            <a:spLocks noGrp="1"/>
          </p:cNvSpPr>
          <p:nvPr>
            <p:ph idx="1"/>
          </p:nvPr>
        </p:nvSpPr>
        <p:spPr/>
        <p:txBody>
          <a:bodyPr/>
          <a:lstStyle/>
          <a:p>
            <a:r>
              <a:rPr lang="de-DE" sz="3200" dirty="0"/>
              <a:t>Welche Anliegen hat die Öffentlichkeit an die Entwicklung (Nutzung, Städtebau, Energieversorgung, Verkehr)</a:t>
            </a:r>
          </a:p>
          <a:p>
            <a:r>
              <a:rPr lang="de-DE" sz="3200" dirty="0"/>
              <a:t>Wie wichtig ist ihr welches Anliegen?</a:t>
            </a:r>
          </a:p>
          <a:p>
            <a:r>
              <a:rPr lang="de-DE" sz="3200" dirty="0"/>
              <a:t>Durch wen werden die Anliegen formuliert? Exekutive, Kommission, Workshop Bevölkerung</a:t>
            </a:r>
          </a:p>
          <a:p>
            <a:endParaRPr lang="de-DE" dirty="0"/>
          </a:p>
          <a:p>
            <a:endParaRPr lang="de-CH" dirty="0"/>
          </a:p>
        </p:txBody>
      </p:sp>
      <p:sp>
        <p:nvSpPr>
          <p:cNvPr id="4" name="Foliennummernplatzhalter 3">
            <a:extLst>
              <a:ext uri="{FF2B5EF4-FFF2-40B4-BE49-F238E27FC236}">
                <a16:creationId xmlns:a16="http://schemas.microsoft.com/office/drawing/2014/main" id="{9BF221A6-00BB-513D-8A08-131BC2D4825D}"/>
              </a:ext>
            </a:extLst>
          </p:cNvPr>
          <p:cNvSpPr>
            <a:spLocks noGrp="1"/>
          </p:cNvSpPr>
          <p:nvPr>
            <p:ph type="sldNum" sz="quarter" idx="10"/>
          </p:nvPr>
        </p:nvSpPr>
        <p:spPr/>
        <p:txBody>
          <a:bodyPr/>
          <a:lstStyle/>
          <a:p>
            <a:pPr>
              <a:defRPr/>
            </a:pPr>
            <a:fld id="{D61D035F-14A5-4A7B-988F-434DB550A13B}" type="slidenum">
              <a:rPr lang="de-CH" altLang="de-DE" smtClean="0"/>
              <a:pPr>
                <a:defRPr/>
              </a:pPr>
              <a:t>13</a:t>
            </a:fld>
            <a:endParaRPr lang="de-CH" altLang="de-DE"/>
          </a:p>
        </p:txBody>
      </p:sp>
    </p:spTree>
    <p:extLst>
      <p:ext uri="{BB962C8B-B14F-4D97-AF65-F5344CB8AC3E}">
        <p14:creationId xmlns:p14="http://schemas.microsoft.com/office/powerpoint/2010/main" val="358993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633BF-909B-77F6-0B01-E87A501252B0}"/>
              </a:ext>
            </a:extLst>
          </p:cNvPr>
          <p:cNvSpPr>
            <a:spLocks noGrp="1"/>
          </p:cNvSpPr>
          <p:nvPr>
            <p:ph type="title"/>
          </p:nvPr>
        </p:nvSpPr>
        <p:spPr/>
        <p:txBody>
          <a:bodyPr/>
          <a:lstStyle/>
          <a:p>
            <a:r>
              <a:rPr lang="de-CH" dirty="0"/>
              <a:t>Dialog mit Grundeigentümer</a:t>
            </a:r>
          </a:p>
        </p:txBody>
      </p:sp>
      <p:sp>
        <p:nvSpPr>
          <p:cNvPr id="3" name="Inhaltsplatzhalter 2">
            <a:extLst>
              <a:ext uri="{FF2B5EF4-FFF2-40B4-BE49-F238E27FC236}">
                <a16:creationId xmlns:a16="http://schemas.microsoft.com/office/drawing/2014/main" id="{36A8B3DB-DE42-740A-FF55-3050666FA549}"/>
              </a:ext>
            </a:extLst>
          </p:cNvPr>
          <p:cNvSpPr>
            <a:spLocks noGrp="1"/>
          </p:cNvSpPr>
          <p:nvPr>
            <p:ph idx="1"/>
          </p:nvPr>
        </p:nvSpPr>
        <p:spPr/>
        <p:txBody>
          <a:bodyPr/>
          <a:lstStyle/>
          <a:p>
            <a:r>
              <a:rPr lang="de-DE" sz="3200" dirty="0"/>
              <a:t>Anliegen frühzeitig einbringen</a:t>
            </a:r>
          </a:p>
          <a:p>
            <a:pPr lvl="1"/>
            <a:r>
              <a:rPr lang="de-DE" sz="2800" dirty="0"/>
              <a:t>Austausch</a:t>
            </a:r>
          </a:p>
          <a:p>
            <a:pPr lvl="1"/>
            <a:r>
              <a:rPr lang="de-DE" sz="2800" dirty="0"/>
              <a:t>Klarheit schaffen und, soweit möglich, Verbindlichkeit</a:t>
            </a:r>
          </a:p>
          <a:p>
            <a:r>
              <a:rPr lang="de-DE" sz="3200" dirty="0"/>
              <a:t>Die passenden Instrumente wählen: </a:t>
            </a:r>
          </a:p>
          <a:p>
            <a:pPr lvl="1"/>
            <a:r>
              <a:rPr lang="de-DE" sz="2800" dirty="0"/>
              <a:t>Auflagen in der Baubewilligung</a:t>
            </a:r>
          </a:p>
          <a:p>
            <a:pPr lvl="1"/>
            <a:r>
              <a:rPr lang="de-DE" sz="2800" dirty="0"/>
              <a:t>Gestaltungsplan und städtebaulicher Vertrag </a:t>
            </a:r>
          </a:p>
          <a:p>
            <a:pPr lvl="1"/>
            <a:r>
              <a:rPr lang="de-DE" sz="2800" dirty="0"/>
              <a:t>Kauf oder Miete von Flächen für öffentliche Nutzung</a:t>
            </a:r>
          </a:p>
          <a:p>
            <a:pPr lvl="1"/>
            <a:r>
              <a:rPr lang="de-DE" sz="2800" dirty="0"/>
              <a:t>Eigene Entwicklung</a:t>
            </a:r>
          </a:p>
        </p:txBody>
      </p:sp>
      <p:sp>
        <p:nvSpPr>
          <p:cNvPr id="4" name="Foliennummernplatzhalter 3">
            <a:extLst>
              <a:ext uri="{FF2B5EF4-FFF2-40B4-BE49-F238E27FC236}">
                <a16:creationId xmlns:a16="http://schemas.microsoft.com/office/drawing/2014/main" id="{A45C0181-0F77-3B59-06C8-E7DDB7CDF31D}"/>
              </a:ext>
            </a:extLst>
          </p:cNvPr>
          <p:cNvSpPr>
            <a:spLocks noGrp="1"/>
          </p:cNvSpPr>
          <p:nvPr>
            <p:ph type="sldNum" sz="quarter" idx="10"/>
          </p:nvPr>
        </p:nvSpPr>
        <p:spPr/>
        <p:txBody>
          <a:bodyPr/>
          <a:lstStyle/>
          <a:p>
            <a:pPr>
              <a:defRPr/>
            </a:pPr>
            <a:fld id="{D61D035F-14A5-4A7B-988F-434DB550A13B}" type="slidenum">
              <a:rPr lang="de-CH" altLang="de-DE" smtClean="0"/>
              <a:pPr>
                <a:defRPr/>
              </a:pPr>
              <a:t>14</a:t>
            </a:fld>
            <a:endParaRPr lang="de-CH" altLang="de-DE"/>
          </a:p>
        </p:txBody>
      </p:sp>
    </p:spTree>
    <p:extLst>
      <p:ext uri="{BB962C8B-B14F-4D97-AF65-F5344CB8AC3E}">
        <p14:creationId xmlns:p14="http://schemas.microsoft.com/office/powerpoint/2010/main" val="2019143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1BB6B-9ED1-D3B9-E0D1-5B6FF552644F}"/>
              </a:ext>
            </a:extLst>
          </p:cNvPr>
          <p:cNvSpPr>
            <a:spLocks noGrp="1"/>
          </p:cNvSpPr>
          <p:nvPr>
            <p:ph type="title"/>
          </p:nvPr>
        </p:nvSpPr>
        <p:spPr/>
        <p:txBody>
          <a:bodyPr/>
          <a:lstStyle/>
          <a:p>
            <a:r>
              <a:rPr lang="de-CH" dirty="0"/>
              <a:t>Eigene Entwicklung: Gewerbepark</a:t>
            </a:r>
          </a:p>
        </p:txBody>
      </p:sp>
      <p:sp>
        <p:nvSpPr>
          <p:cNvPr id="4" name="Foliennummernplatzhalter 3">
            <a:extLst>
              <a:ext uri="{FF2B5EF4-FFF2-40B4-BE49-F238E27FC236}">
                <a16:creationId xmlns:a16="http://schemas.microsoft.com/office/drawing/2014/main" id="{5F613F64-CDA3-EF25-D4A7-257FBC97EECC}"/>
              </a:ext>
            </a:extLst>
          </p:cNvPr>
          <p:cNvSpPr>
            <a:spLocks noGrp="1"/>
          </p:cNvSpPr>
          <p:nvPr>
            <p:ph type="sldNum" sz="quarter" idx="10"/>
          </p:nvPr>
        </p:nvSpPr>
        <p:spPr/>
        <p:txBody>
          <a:bodyPr/>
          <a:lstStyle/>
          <a:p>
            <a:pPr>
              <a:defRPr/>
            </a:pPr>
            <a:fld id="{D61D035F-14A5-4A7B-988F-434DB550A13B}" type="slidenum">
              <a:rPr lang="de-CH" altLang="de-DE" smtClean="0"/>
              <a:pPr>
                <a:defRPr/>
              </a:pPr>
              <a:t>15</a:t>
            </a:fld>
            <a:endParaRPr lang="de-CH" altLang="de-DE"/>
          </a:p>
        </p:txBody>
      </p:sp>
      <p:pic>
        <p:nvPicPr>
          <p:cNvPr id="5" name="Grafik 4" descr="Ein Bild, das Baum, draußen, Berg, Natur enthält.&#10;&#10;Automatisch generierte Beschreibung">
            <a:extLst>
              <a:ext uri="{FF2B5EF4-FFF2-40B4-BE49-F238E27FC236}">
                <a16:creationId xmlns:a16="http://schemas.microsoft.com/office/drawing/2014/main" id="{F6F8A458-E9E1-8FA4-124F-1B99FCF99B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384" r="1" b="3462"/>
          <a:stretch/>
        </p:blipFill>
        <p:spPr>
          <a:xfrm>
            <a:off x="516672" y="1166413"/>
            <a:ext cx="7501055" cy="4313712"/>
          </a:xfrm>
          <a:prstGeom prst="rect">
            <a:avLst/>
          </a:prstGeom>
          <a:noFill/>
        </p:spPr>
      </p:pic>
      <p:sp>
        <p:nvSpPr>
          <p:cNvPr id="7" name="Textfeld 6">
            <a:extLst>
              <a:ext uri="{FF2B5EF4-FFF2-40B4-BE49-F238E27FC236}">
                <a16:creationId xmlns:a16="http://schemas.microsoft.com/office/drawing/2014/main" id="{6D07C686-706E-1FDB-52A4-4E8B9E2FE2CB}"/>
              </a:ext>
            </a:extLst>
          </p:cNvPr>
          <p:cNvSpPr txBox="1"/>
          <p:nvPr/>
        </p:nvSpPr>
        <p:spPr>
          <a:xfrm>
            <a:off x="8303685" y="1166413"/>
            <a:ext cx="3978198" cy="4416594"/>
          </a:xfrm>
          <a:prstGeom prst="rect">
            <a:avLst/>
          </a:prstGeom>
          <a:noFill/>
        </p:spPr>
        <p:txBody>
          <a:bodyPr wrap="square">
            <a:spAutoFit/>
          </a:bodyPr>
          <a:lstStyle/>
          <a:p>
            <a:pPr marL="11723"/>
            <a:r>
              <a:rPr lang="de-CH" sz="2000" b="1" spc="-5" dirty="0">
                <a:cs typeface="Arial"/>
              </a:rPr>
              <a:t>Steckbrief</a:t>
            </a:r>
            <a:endParaRPr lang="de-CH" sz="2000" b="1" spc="-5" dirty="0">
              <a:latin typeface="Arial"/>
              <a:cs typeface="Arial"/>
            </a:endParaRPr>
          </a:p>
          <a:p>
            <a:pPr marL="11723" marR="191091" indent="-261431">
              <a:spcBef>
                <a:spcPts val="923"/>
              </a:spcBef>
              <a:buFontTx/>
              <a:buChar char="–"/>
              <a:tabLst>
                <a:tab pos="273155" algn="l"/>
                <a:tab pos="273741" algn="l"/>
              </a:tabLst>
            </a:pPr>
            <a:r>
              <a:rPr lang="de-CH" sz="1800" spc="-5" dirty="0">
                <a:latin typeface="Arial"/>
                <a:cs typeface="Arial"/>
              </a:rPr>
              <a:t>Dauer: 2012 – 2025</a:t>
            </a:r>
          </a:p>
          <a:p>
            <a:pPr marL="11723" marR="191091" indent="-261431">
              <a:spcBef>
                <a:spcPts val="923"/>
              </a:spcBef>
              <a:buFontTx/>
              <a:buChar char="–"/>
              <a:tabLst>
                <a:tab pos="273155" algn="l"/>
                <a:tab pos="273741" algn="l"/>
              </a:tabLst>
            </a:pPr>
            <a:r>
              <a:rPr lang="de-CH" sz="1800" spc="-5" dirty="0">
                <a:latin typeface="Arial"/>
                <a:cs typeface="Arial"/>
              </a:rPr>
              <a:t>Fläche: 40’000 m2, verkehrstechnisch gut gelegen</a:t>
            </a:r>
          </a:p>
          <a:p>
            <a:pPr marL="11723" marR="191091" indent="-261431">
              <a:spcBef>
                <a:spcPts val="923"/>
              </a:spcBef>
              <a:buFontTx/>
              <a:buChar char="–"/>
              <a:tabLst>
                <a:tab pos="273155" algn="l"/>
                <a:tab pos="273741" algn="l"/>
              </a:tabLst>
            </a:pPr>
            <a:r>
              <a:rPr lang="de-CH" sz="1800" spc="-5" dirty="0">
                <a:latin typeface="Arial"/>
                <a:cs typeface="Arial"/>
              </a:rPr>
              <a:t>Meilensteine: Arealkauf – Gestaltungsplan – Erschliessung – Verkauf Parzellen</a:t>
            </a:r>
          </a:p>
          <a:p>
            <a:pPr marL="11723" marR="191091" indent="-261431">
              <a:spcBef>
                <a:spcPts val="923"/>
              </a:spcBef>
              <a:buFontTx/>
              <a:buChar char="–"/>
              <a:tabLst>
                <a:tab pos="273155" algn="l"/>
                <a:tab pos="273741" algn="l"/>
              </a:tabLst>
            </a:pPr>
            <a:r>
              <a:rPr lang="de-CH" sz="1800" spc="-5" dirty="0">
                <a:latin typeface="Arial"/>
                <a:cs typeface="Arial"/>
              </a:rPr>
              <a:t>Mitteleinsatz Stadt Wädenswil: CHF 31 Mio.</a:t>
            </a:r>
          </a:p>
          <a:p>
            <a:pPr marL="11723" marR="191091" indent="-261431">
              <a:spcBef>
                <a:spcPts val="923"/>
              </a:spcBef>
              <a:buFontTx/>
              <a:buChar char="–"/>
              <a:tabLst>
                <a:tab pos="273155" algn="l"/>
                <a:tab pos="273741" algn="l"/>
              </a:tabLst>
            </a:pPr>
            <a:r>
              <a:rPr lang="de-CH" sz="1800" spc="-5" dirty="0">
                <a:latin typeface="Arial"/>
                <a:cs typeface="Arial"/>
              </a:rPr>
              <a:t>Öffentliche Mittel vollständig refinanziert über Verkäufe</a:t>
            </a:r>
          </a:p>
          <a:p>
            <a:pPr marL="11723" marR="191091" indent="-261431">
              <a:spcBef>
                <a:spcPts val="923"/>
              </a:spcBef>
              <a:buFontTx/>
              <a:buChar char="–"/>
              <a:tabLst>
                <a:tab pos="273155" algn="l"/>
                <a:tab pos="273741" algn="l"/>
              </a:tabLst>
            </a:pPr>
            <a:r>
              <a:rPr lang="de-CH" sz="1800" spc="-5" dirty="0">
                <a:latin typeface="Arial"/>
                <a:cs typeface="Arial"/>
              </a:rPr>
              <a:t>Letzte Parzelle wird bis Ende September 2025 verkauft</a:t>
            </a:r>
          </a:p>
        </p:txBody>
      </p:sp>
    </p:spTree>
    <p:extLst>
      <p:ext uri="{BB962C8B-B14F-4D97-AF65-F5344CB8AC3E}">
        <p14:creationId xmlns:p14="http://schemas.microsoft.com/office/powerpoint/2010/main" val="74554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5493" y="3879796"/>
            <a:ext cx="4134495" cy="2505573"/>
          </a:xfrm>
          <a:prstGeom prst="rect">
            <a:avLst/>
          </a:prstGeom>
          <a:blipFill>
            <a:blip r:embed="rId3" cstate="print"/>
            <a:stretch>
              <a:fillRect/>
            </a:stretch>
          </a:blipFill>
        </p:spPr>
        <p:txBody>
          <a:bodyPr wrap="square" lIns="0" tIns="0" rIns="0" bIns="0" rtlCol="0"/>
          <a:lstStyle/>
          <a:p>
            <a:endParaRPr sz="1662"/>
          </a:p>
        </p:txBody>
      </p:sp>
      <p:sp>
        <p:nvSpPr>
          <p:cNvPr id="3" name="object 3"/>
          <p:cNvSpPr txBox="1">
            <a:spLocks noGrp="1"/>
          </p:cNvSpPr>
          <p:nvPr>
            <p:ph type="title"/>
          </p:nvPr>
        </p:nvSpPr>
        <p:spPr>
          <a:xfrm>
            <a:off x="1085494" y="472631"/>
            <a:ext cx="7727794" cy="574453"/>
          </a:xfrm>
          <a:prstGeom prst="rect">
            <a:avLst/>
          </a:prstGeom>
        </p:spPr>
        <p:txBody>
          <a:bodyPr vert="horz" wrap="square" lIns="0" tIns="0" rIns="0" bIns="0" numCol="1" rtlCol="0" anchor="t" anchorCtr="0" compatLnSpc="1">
            <a:prstTxWarp prst="textNoShape">
              <a:avLst/>
            </a:prstTxWarp>
            <a:spAutoFit/>
          </a:bodyPr>
          <a:lstStyle/>
          <a:p>
            <a:pPr marL="11723"/>
            <a:r>
              <a:rPr lang="de-CH" spc="-5" dirty="0">
                <a:solidFill>
                  <a:schemeClr val="tx1"/>
                </a:solidFill>
              </a:rPr>
              <a:t>Gewerbepark Werkstadt </a:t>
            </a:r>
            <a:r>
              <a:rPr lang="de-CH" spc="-5" dirty="0" err="1">
                <a:solidFill>
                  <a:schemeClr val="tx1"/>
                </a:solidFill>
              </a:rPr>
              <a:t>Zürisee</a:t>
            </a:r>
            <a:r>
              <a:rPr lang="de-CH" spc="-5" dirty="0">
                <a:solidFill>
                  <a:schemeClr val="tx1"/>
                </a:solidFill>
              </a:rPr>
              <a:t> II</a:t>
            </a:r>
            <a:endParaRPr spc="-5" dirty="0">
              <a:solidFill>
                <a:schemeClr val="tx1"/>
              </a:solidFill>
            </a:endParaRPr>
          </a:p>
        </p:txBody>
      </p:sp>
      <p:sp>
        <p:nvSpPr>
          <p:cNvPr id="4" name="object 4"/>
          <p:cNvSpPr/>
          <p:nvPr/>
        </p:nvSpPr>
        <p:spPr>
          <a:xfrm>
            <a:off x="1085494" y="1125143"/>
            <a:ext cx="4134495" cy="2505573"/>
          </a:xfrm>
          <a:prstGeom prst="rect">
            <a:avLst/>
          </a:prstGeom>
          <a:blipFill>
            <a:blip r:embed="rId4" cstate="print"/>
            <a:stretch>
              <a:fillRect/>
            </a:stretch>
          </a:blipFill>
        </p:spPr>
        <p:txBody>
          <a:bodyPr wrap="square" lIns="0" tIns="0" rIns="0" bIns="0" rtlCol="0"/>
          <a:lstStyle/>
          <a:p>
            <a:endParaRPr sz="1662"/>
          </a:p>
        </p:txBody>
      </p:sp>
      <p:sp>
        <p:nvSpPr>
          <p:cNvPr id="9" name="object 9"/>
          <p:cNvSpPr txBox="1"/>
          <p:nvPr/>
        </p:nvSpPr>
        <p:spPr>
          <a:xfrm>
            <a:off x="6136608" y="1264684"/>
            <a:ext cx="5780049" cy="4732065"/>
          </a:xfrm>
          <a:prstGeom prst="rect">
            <a:avLst/>
          </a:prstGeom>
          <a:noFill/>
        </p:spPr>
        <p:txBody>
          <a:bodyPr vert="horz" wrap="square" lIns="0" tIns="0" rIns="0" bIns="0" rtlCol="0">
            <a:spAutoFit/>
          </a:bodyPr>
          <a:lstStyle/>
          <a:p>
            <a:pPr marL="11723"/>
            <a:r>
              <a:rPr sz="2000" b="1" spc="-5" dirty="0" err="1">
                <a:latin typeface="Arial"/>
                <a:cs typeface="Arial"/>
              </a:rPr>
              <a:t>Ausgangslage</a:t>
            </a:r>
            <a:endParaRPr sz="2000" b="1" spc="-5" dirty="0">
              <a:latin typeface="Arial"/>
              <a:cs typeface="Arial"/>
            </a:endParaRPr>
          </a:p>
          <a:p>
            <a:pPr marL="273155" marR="350529" indent="-261431">
              <a:spcBef>
                <a:spcPts val="272"/>
              </a:spcBef>
              <a:buChar char="–"/>
              <a:tabLst>
                <a:tab pos="273155" algn="l"/>
                <a:tab pos="273741" algn="l"/>
              </a:tabLst>
            </a:pPr>
            <a:r>
              <a:rPr lang="de-CH" sz="2000" spc="-5" dirty="0">
                <a:solidFill>
                  <a:srgbClr val="21AFE1"/>
                </a:solidFill>
                <a:latin typeface="Arial"/>
                <a:cs typeface="Arial"/>
              </a:rPr>
              <a:t>Abwanderung von Firmen </a:t>
            </a:r>
            <a:r>
              <a:rPr lang="de-CH" sz="2000" spc="-5" dirty="0">
                <a:latin typeface="Arial"/>
                <a:cs typeface="Arial"/>
              </a:rPr>
              <a:t>seit 1990ern </a:t>
            </a:r>
          </a:p>
          <a:p>
            <a:pPr marL="273155" marR="350529" indent="-261431">
              <a:spcBef>
                <a:spcPts val="272"/>
              </a:spcBef>
              <a:buChar char="–"/>
              <a:tabLst>
                <a:tab pos="273155" algn="l"/>
                <a:tab pos="273741" algn="l"/>
              </a:tabLst>
            </a:pPr>
            <a:r>
              <a:rPr lang="de-CH" sz="2000" spc="-5" dirty="0">
                <a:latin typeface="Arial"/>
                <a:cs typeface="Arial"/>
              </a:rPr>
              <a:t>«Bauland ist für Gewerbe zu teuer»</a:t>
            </a:r>
          </a:p>
          <a:p>
            <a:pPr marL="273155" marR="350529" indent="-261431">
              <a:spcBef>
                <a:spcPts val="272"/>
              </a:spcBef>
              <a:buChar char="–"/>
              <a:tabLst>
                <a:tab pos="273155" algn="l"/>
                <a:tab pos="273741" algn="l"/>
              </a:tabLst>
            </a:pPr>
            <a:r>
              <a:rPr lang="de-CH" sz="2000" spc="-5" dirty="0">
                <a:latin typeface="Arial"/>
                <a:cs typeface="Arial"/>
              </a:rPr>
              <a:t>Stadt: </a:t>
            </a:r>
            <a:r>
              <a:rPr lang="de-CH" sz="2000" spc="-5" dirty="0">
                <a:solidFill>
                  <a:srgbClr val="21AFE1"/>
                </a:solidFill>
                <a:latin typeface="Arial"/>
                <a:cs typeface="Arial"/>
              </a:rPr>
              <a:t>Impuls </a:t>
            </a:r>
            <a:r>
              <a:rPr lang="de-CH" sz="2000" spc="-5" dirty="0">
                <a:latin typeface="Arial"/>
                <a:cs typeface="Arial"/>
              </a:rPr>
              <a:t>dank Gewerbepark</a:t>
            </a:r>
          </a:p>
          <a:p>
            <a:pPr marL="273155" marR="350529" indent="-261431">
              <a:spcBef>
                <a:spcPts val="272"/>
              </a:spcBef>
              <a:buChar char="–"/>
              <a:tabLst>
                <a:tab pos="273155" algn="l"/>
                <a:tab pos="273741" algn="l"/>
              </a:tabLst>
            </a:pPr>
            <a:r>
              <a:rPr lang="de-CH" sz="2000" spc="-5" dirty="0">
                <a:latin typeface="Arial"/>
                <a:cs typeface="Arial"/>
              </a:rPr>
              <a:t>Fokus auf eine</a:t>
            </a:r>
            <a:r>
              <a:rPr sz="2000" spc="-5" dirty="0">
                <a:latin typeface="Arial"/>
                <a:cs typeface="Arial"/>
              </a:rPr>
              <a:t> der </a:t>
            </a:r>
            <a:r>
              <a:rPr sz="2000" spc="-5" dirty="0" err="1">
                <a:latin typeface="Arial"/>
                <a:cs typeface="Arial"/>
              </a:rPr>
              <a:t>letzten</a:t>
            </a:r>
            <a:r>
              <a:rPr sz="2000" spc="-5" dirty="0">
                <a:latin typeface="Arial"/>
                <a:cs typeface="Arial"/>
              </a:rPr>
              <a:t> </a:t>
            </a:r>
            <a:r>
              <a:rPr lang="de-CH" sz="2000" spc="-5" dirty="0">
                <a:latin typeface="Arial"/>
                <a:cs typeface="Arial"/>
              </a:rPr>
              <a:t>grösseren Baulandreserven</a:t>
            </a:r>
            <a:r>
              <a:rPr sz="2000" spc="-5" dirty="0">
                <a:latin typeface="Arial"/>
                <a:cs typeface="Arial"/>
              </a:rPr>
              <a:t> </a:t>
            </a:r>
            <a:r>
              <a:rPr lang="de-CH" sz="2000" spc="-5" dirty="0">
                <a:latin typeface="Arial"/>
                <a:cs typeface="Arial"/>
              </a:rPr>
              <a:t>(Industriezone)</a:t>
            </a:r>
            <a:r>
              <a:rPr sz="2000" spc="-5" dirty="0">
                <a:latin typeface="Arial"/>
                <a:cs typeface="Arial"/>
              </a:rPr>
              <a:t> in </a:t>
            </a:r>
            <a:r>
              <a:rPr lang="de-CH" sz="2000" spc="-5" dirty="0">
                <a:latin typeface="Arial"/>
                <a:cs typeface="Arial"/>
              </a:rPr>
              <a:t>d. </a:t>
            </a:r>
            <a:r>
              <a:rPr sz="2000" spc="-5" dirty="0">
                <a:latin typeface="Arial"/>
                <a:cs typeface="Arial"/>
              </a:rPr>
              <a:t>Region</a:t>
            </a:r>
            <a:endParaRPr lang="de-CH" sz="2000" dirty="0">
              <a:latin typeface="Times New Roman"/>
              <a:cs typeface="Times New Roman"/>
            </a:endParaRPr>
          </a:p>
          <a:p>
            <a:pPr>
              <a:spcBef>
                <a:spcPts val="46"/>
              </a:spcBef>
            </a:pPr>
            <a:endParaRPr lang="de-CH" sz="2000" dirty="0">
              <a:latin typeface="Times New Roman"/>
              <a:cs typeface="Times New Roman"/>
            </a:endParaRPr>
          </a:p>
          <a:p>
            <a:pPr marL="11723"/>
            <a:r>
              <a:rPr sz="2000" b="1" spc="-5" dirty="0" err="1">
                <a:latin typeface="Arial"/>
                <a:cs typeface="Arial"/>
              </a:rPr>
              <a:t>Ziele</a:t>
            </a:r>
            <a:endParaRPr sz="2000" dirty="0">
              <a:latin typeface="Arial"/>
              <a:cs typeface="Arial"/>
            </a:endParaRPr>
          </a:p>
          <a:p>
            <a:pPr marL="273155" indent="-261431">
              <a:spcBef>
                <a:spcPts val="914"/>
              </a:spcBef>
              <a:buClr>
                <a:srgbClr val="000000"/>
              </a:buClr>
              <a:buChar char="–"/>
              <a:tabLst>
                <a:tab pos="273155" algn="l"/>
                <a:tab pos="273741" algn="l"/>
              </a:tabLst>
            </a:pPr>
            <a:r>
              <a:rPr lang="de-CH" sz="2000" spc="-5" dirty="0">
                <a:solidFill>
                  <a:srgbClr val="21AFE1"/>
                </a:solidFill>
                <a:latin typeface="Arial"/>
                <a:cs typeface="Arial"/>
              </a:rPr>
              <a:t>Ortsansässigen Firmen</a:t>
            </a:r>
            <a:r>
              <a:rPr sz="2000" spc="-5" dirty="0">
                <a:solidFill>
                  <a:srgbClr val="21AFE1"/>
                </a:solidFill>
                <a:latin typeface="Arial"/>
                <a:cs typeface="Arial"/>
              </a:rPr>
              <a:t> </a:t>
            </a:r>
            <a:r>
              <a:rPr lang="de-CH" sz="2000" spc="-5" dirty="0">
                <a:latin typeface="Arial"/>
                <a:cs typeface="Arial"/>
              </a:rPr>
              <a:t>Entwicklung ermöglichen</a:t>
            </a:r>
          </a:p>
          <a:p>
            <a:pPr marL="273155" indent="-261431">
              <a:spcBef>
                <a:spcPts val="277"/>
              </a:spcBef>
              <a:buClr>
                <a:srgbClr val="000000"/>
              </a:buClr>
              <a:buChar char="–"/>
              <a:tabLst>
                <a:tab pos="273155" algn="l"/>
                <a:tab pos="273741" algn="l"/>
              </a:tabLst>
            </a:pPr>
            <a:r>
              <a:rPr lang="de-CH" sz="2000" spc="-5" dirty="0">
                <a:solidFill>
                  <a:srgbClr val="21AFE1"/>
                </a:solidFill>
                <a:latin typeface="Arial"/>
                <a:cs typeface="Arial"/>
              </a:rPr>
              <a:t>Neue Firmen </a:t>
            </a:r>
            <a:r>
              <a:rPr lang="de-CH" sz="2000" spc="-5" dirty="0">
                <a:latin typeface="Arial"/>
                <a:cs typeface="Arial"/>
              </a:rPr>
              <a:t>ansiedeln</a:t>
            </a:r>
            <a:endParaRPr sz="2000" spc="-5" dirty="0">
              <a:latin typeface="Arial"/>
              <a:cs typeface="Arial"/>
            </a:endParaRPr>
          </a:p>
          <a:p>
            <a:pPr marL="273155" marR="350529" indent="-261431">
              <a:spcBef>
                <a:spcPts val="272"/>
              </a:spcBef>
              <a:buChar char="–"/>
              <a:tabLst>
                <a:tab pos="273155" algn="l"/>
                <a:tab pos="273741" algn="l"/>
              </a:tabLst>
            </a:pPr>
            <a:r>
              <a:rPr lang="de-CH" sz="2000" spc="-5" dirty="0">
                <a:latin typeface="Arial"/>
                <a:cs typeface="Arial"/>
              </a:rPr>
              <a:t>Zukunftsweisende Überbauung, bspw. über </a:t>
            </a:r>
            <a:r>
              <a:rPr lang="de-CH" sz="2000" spc="-5" dirty="0">
                <a:solidFill>
                  <a:srgbClr val="21AFE1"/>
                </a:solidFill>
                <a:latin typeface="Arial"/>
                <a:cs typeface="Arial"/>
              </a:rPr>
              <a:t>hohe bauliche Dichte</a:t>
            </a:r>
          </a:p>
          <a:p>
            <a:pPr marL="273155" indent="-261431">
              <a:spcBef>
                <a:spcPts val="277"/>
              </a:spcBef>
              <a:buChar char="–"/>
              <a:tabLst>
                <a:tab pos="273155" algn="l"/>
                <a:tab pos="273741" algn="l"/>
              </a:tabLst>
            </a:pPr>
            <a:r>
              <a:rPr lang="de-CH" sz="2000" dirty="0">
                <a:latin typeface="Arial"/>
                <a:cs typeface="Arial"/>
              </a:rPr>
              <a:t>Identitätsstiftende </a:t>
            </a:r>
            <a:r>
              <a:rPr sz="2000" dirty="0" err="1">
                <a:latin typeface="Arial"/>
                <a:cs typeface="Arial"/>
              </a:rPr>
              <a:t>Qualität</a:t>
            </a:r>
            <a:r>
              <a:rPr sz="2000" dirty="0">
                <a:latin typeface="Arial"/>
                <a:cs typeface="Arial"/>
              </a:rPr>
              <a:t> </a:t>
            </a:r>
            <a:r>
              <a:rPr sz="2000" dirty="0" err="1">
                <a:latin typeface="Arial"/>
                <a:cs typeface="Arial"/>
              </a:rPr>
              <a:t>mit</a:t>
            </a:r>
            <a:r>
              <a:rPr sz="2000" dirty="0">
                <a:latin typeface="Arial"/>
                <a:cs typeface="Arial"/>
              </a:rPr>
              <a:t> </a:t>
            </a:r>
            <a:r>
              <a:rPr sz="2000" spc="-5" dirty="0" err="1">
                <a:solidFill>
                  <a:srgbClr val="21AFE1"/>
                </a:solidFill>
                <a:latin typeface="Arial"/>
                <a:cs typeface="Arial"/>
              </a:rPr>
              <a:t>Ausstrahlung</a:t>
            </a:r>
            <a:endParaRPr sz="2000" dirty="0">
              <a:latin typeface="Arial"/>
              <a:cs typeface="Arial"/>
            </a:endParaRPr>
          </a:p>
          <a:p>
            <a:pPr marL="273155" indent="-261431">
              <a:spcBef>
                <a:spcPts val="277"/>
              </a:spcBef>
              <a:buChar char="–"/>
              <a:tabLst>
                <a:tab pos="273155" algn="l"/>
                <a:tab pos="273741" algn="l"/>
              </a:tabLst>
            </a:pPr>
            <a:r>
              <a:rPr sz="2000" spc="-5" dirty="0">
                <a:latin typeface="Arial"/>
                <a:cs typeface="Arial"/>
              </a:rPr>
              <a:t>Entwicklung finanziell</a:t>
            </a:r>
            <a:r>
              <a:rPr sz="2000" spc="-14" dirty="0">
                <a:latin typeface="Arial"/>
                <a:cs typeface="Arial"/>
              </a:rPr>
              <a:t> </a:t>
            </a:r>
            <a:r>
              <a:rPr sz="2000" spc="-5" dirty="0">
                <a:solidFill>
                  <a:srgbClr val="21AFE1"/>
                </a:solidFill>
                <a:latin typeface="Arial"/>
                <a:cs typeface="Arial"/>
              </a:rPr>
              <a:t>selbsttragend</a:t>
            </a:r>
            <a:endParaRPr sz="20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008" y="1004619"/>
            <a:ext cx="8391378" cy="3225721"/>
          </a:xfrm>
          <a:prstGeom prst="rect">
            <a:avLst/>
          </a:prstGeom>
          <a:blipFill>
            <a:blip r:embed="rId2" cstate="print"/>
            <a:stretch>
              <a:fillRect/>
            </a:stretch>
          </a:blipFill>
        </p:spPr>
        <p:txBody>
          <a:bodyPr wrap="square" lIns="0" tIns="0" rIns="0" bIns="0" rtlCol="0"/>
          <a:lstStyle/>
          <a:p>
            <a:endParaRPr sz="1662"/>
          </a:p>
        </p:txBody>
      </p:sp>
      <p:sp>
        <p:nvSpPr>
          <p:cNvPr id="3" name="object 3"/>
          <p:cNvSpPr txBox="1">
            <a:spLocks noGrp="1"/>
          </p:cNvSpPr>
          <p:nvPr>
            <p:ph type="title"/>
          </p:nvPr>
        </p:nvSpPr>
        <p:spPr>
          <a:xfrm>
            <a:off x="516008" y="349713"/>
            <a:ext cx="7038056" cy="574453"/>
          </a:xfrm>
          <a:prstGeom prst="rect">
            <a:avLst/>
          </a:prstGeom>
        </p:spPr>
        <p:txBody>
          <a:bodyPr vert="horz" wrap="square" lIns="0" tIns="0" rIns="0" bIns="0" numCol="1" rtlCol="0" anchor="t" anchorCtr="0" compatLnSpc="1">
            <a:prstTxWarp prst="textNoShape">
              <a:avLst/>
            </a:prstTxWarp>
            <a:spAutoFit/>
          </a:bodyPr>
          <a:lstStyle/>
          <a:p>
            <a:pPr marL="11723"/>
            <a:r>
              <a:rPr lang="de-CH" spc="-14" dirty="0">
                <a:solidFill>
                  <a:schemeClr val="tx1"/>
                </a:solidFill>
              </a:rPr>
              <a:t>Entwicklungskonzept</a:t>
            </a:r>
            <a:endParaRPr spc="-14" dirty="0">
              <a:solidFill>
                <a:schemeClr val="tx1"/>
              </a:solidFill>
            </a:endParaRPr>
          </a:p>
        </p:txBody>
      </p:sp>
      <p:sp>
        <p:nvSpPr>
          <p:cNvPr id="8" name="object 46">
            <a:extLst>
              <a:ext uri="{FF2B5EF4-FFF2-40B4-BE49-F238E27FC236}">
                <a16:creationId xmlns:a16="http://schemas.microsoft.com/office/drawing/2014/main" id="{53709F50-4536-4276-A73F-9C1E6E857178}"/>
              </a:ext>
            </a:extLst>
          </p:cNvPr>
          <p:cNvSpPr txBox="1"/>
          <p:nvPr/>
        </p:nvSpPr>
        <p:spPr>
          <a:xfrm>
            <a:off x="516008" y="4353851"/>
            <a:ext cx="9868829" cy="2154436"/>
          </a:xfrm>
          <a:prstGeom prst="rect">
            <a:avLst/>
          </a:prstGeom>
        </p:spPr>
        <p:txBody>
          <a:bodyPr vert="horz" wrap="square" lIns="0" tIns="0" rIns="0" bIns="0" rtlCol="0">
            <a:spAutoFit/>
          </a:bodyPr>
          <a:lstStyle/>
          <a:p>
            <a:pPr marL="11723">
              <a:spcBef>
                <a:spcPts val="5"/>
              </a:spcBef>
              <a:spcAft>
                <a:spcPts val="600"/>
              </a:spcAft>
            </a:pPr>
            <a:r>
              <a:rPr lang="de-CH" sz="2000" b="1" spc="-5" dirty="0">
                <a:latin typeface="Arial"/>
                <a:cs typeface="Arial"/>
              </a:rPr>
              <a:t>Grundsätze: Platzsparend – Preiswert – Persönlich</a:t>
            </a:r>
          </a:p>
          <a:p>
            <a:pPr marL="297473" marR="4689" indent="-285750">
              <a:spcBef>
                <a:spcPts val="554"/>
              </a:spcBef>
              <a:spcAft>
                <a:spcPts val="600"/>
              </a:spcAft>
              <a:buFontTx/>
              <a:buChar char="-"/>
            </a:pPr>
            <a:r>
              <a:rPr lang="de-DE" sz="2000" dirty="0">
                <a:latin typeface="Arial"/>
                <a:cs typeface="Arial"/>
              </a:rPr>
              <a:t>Stadt kauft das Areal, </a:t>
            </a:r>
            <a:r>
              <a:rPr lang="de-DE" sz="2000" dirty="0" err="1">
                <a:latin typeface="Arial"/>
                <a:cs typeface="Arial"/>
              </a:rPr>
              <a:t>erschliesst</a:t>
            </a:r>
            <a:r>
              <a:rPr lang="de-DE" sz="2000" dirty="0">
                <a:latin typeface="Arial"/>
                <a:cs typeface="Arial"/>
              </a:rPr>
              <a:t> es und verkauft erschlossene Parzellen an Firmen</a:t>
            </a:r>
          </a:p>
          <a:p>
            <a:pPr marL="297473" marR="4689" indent="-285750">
              <a:spcBef>
                <a:spcPts val="554"/>
              </a:spcBef>
              <a:spcAft>
                <a:spcPts val="600"/>
              </a:spcAft>
              <a:buFontTx/>
              <a:buChar char="-"/>
            </a:pPr>
            <a:r>
              <a:rPr lang="de-DE" sz="2000" dirty="0">
                <a:latin typeface="Arial"/>
                <a:cs typeface="Arial"/>
              </a:rPr>
              <a:t>Firmen bauen nach ihren Bedürfnissen</a:t>
            </a:r>
          </a:p>
          <a:p>
            <a:pPr marL="297473" marR="4689" indent="-285750">
              <a:spcBef>
                <a:spcPts val="554"/>
              </a:spcBef>
              <a:spcAft>
                <a:spcPts val="600"/>
              </a:spcAft>
              <a:buFontTx/>
              <a:buChar char="-"/>
            </a:pPr>
            <a:r>
              <a:rPr lang="de-DE" sz="2000" dirty="0">
                <a:latin typeface="Arial"/>
                <a:cs typeface="Arial"/>
              </a:rPr>
              <a:t>Hohe Baumasse und Grenzbaurecht ermöglichen </a:t>
            </a:r>
            <a:endParaRPr lang="de-DE" sz="2000" spc="-5" dirty="0">
              <a:solidFill>
                <a:srgbClr val="21AFE1"/>
              </a:solidFill>
              <a:latin typeface="Arial"/>
              <a:cs typeface="Arial"/>
            </a:endParaRPr>
          </a:p>
          <a:p>
            <a:pPr marL="297473" marR="4689" indent="-285750">
              <a:spcBef>
                <a:spcPts val="554"/>
              </a:spcBef>
              <a:buFontTx/>
              <a:buChar char="-"/>
            </a:pPr>
            <a:r>
              <a:rPr lang="de-DE" sz="2000" dirty="0">
                <a:latin typeface="Arial"/>
                <a:cs typeface="Arial"/>
              </a:rPr>
              <a:t>Baulandbedarf um 30 - 40% kleiner als in anderen Gewerbegebieten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609600" y="2130426"/>
            <a:ext cx="10972800" cy="2470151"/>
          </a:xfrm>
        </p:spPr>
        <p:txBody>
          <a:bodyPr/>
          <a:lstStyle/>
          <a:p>
            <a:pPr algn="ctr"/>
            <a:r>
              <a:rPr lang="de-CH" sz="4267" b="1" dirty="0"/>
              <a:t>Erfolgsfaktoren in </a:t>
            </a:r>
            <a:r>
              <a:rPr lang="de-CH" sz="4267" b="1"/>
              <a:t>der Arealentwicklung </a:t>
            </a:r>
            <a:endParaRPr lang="de-CH" sz="4267" b="1" dirty="0"/>
          </a:p>
        </p:txBody>
      </p:sp>
      <p:sp>
        <p:nvSpPr>
          <p:cNvPr id="7" name="Untertitel 6"/>
          <p:cNvSpPr>
            <a:spLocks noGrp="1"/>
          </p:cNvSpPr>
          <p:nvPr>
            <p:ph type="subTitle" idx="1"/>
          </p:nvPr>
        </p:nvSpPr>
        <p:spPr>
          <a:xfrm>
            <a:off x="1515649" y="3886199"/>
            <a:ext cx="9331891" cy="2470151"/>
          </a:xfrm>
        </p:spPr>
        <p:txBody>
          <a:bodyPr/>
          <a:lstStyle/>
          <a:p>
            <a:br>
              <a:rPr lang="de-CH" sz="3733" dirty="0"/>
            </a:br>
            <a:r>
              <a:rPr lang="de-CH" sz="2400" dirty="0"/>
              <a:t>Hofmattgespräch</a:t>
            </a:r>
          </a:p>
          <a:p>
            <a:r>
              <a:rPr lang="de-CH" sz="2400" dirty="0"/>
              <a:t>19. August 2025, </a:t>
            </a:r>
            <a:r>
              <a:rPr lang="de-CH" sz="2400" dirty="0" err="1"/>
              <a:t>MythenForum</a:t>
            </a:r>
            <a:r>
              <a:rPr lang="de-CH" sz="2400" dirty="0"/>
              <a:t> Schwyz</a:t>
            </a:r>
          </a:p>
          <a:p>
            <a:endParaRPr lang="de-CH" sz="2400" dirty="0"/>
          </a:p>
          <a:p>
            <a:r>
              <a:rPr lang="de-CH" sz="2400" dirty="0"/>
              <a:t>Philipp Kutter, Stadtpräsident Wädenswil</a:t>
            </a:r>
          </a:p>
        </p:txBody>
      </p:sp>
      <p:sp>
        <p:nvSpPr>
          <p:cNvPr id="5" name="Foliennummernplatzhalter 4"/>
          <p:cNvSpPr>
            <a:spLocks noGrp="1"/>
          </p:cNvSpPr>
          <p:nvPr>
            <p:ph type="sldNum" sz="quarter" idx="10"/>
          </p:nvPr>
        </p:nvSpPr>
        <p:spPr/>
        <p:txBody>
          <a:bodyPr/>
          <a:lstStyle/>
          <a:p>
            <a:fld id="{9011923B-ACB8-4BA2-AFA3-486EFE0BEBAE}" type="slidenum">
              <a:rPr lang="de-CH" altLang="de-DE" smtClean="0"/>
              <a:pPr/>
              <a:t>2</a:t>
            </a:fld>
            <a:endParaRPr lang="de-CH" altLang="de-DE" dirty="0"/>
          </a:p>
        </p:txBody>
      </p:sp>
    </p:spTree>
    <p:extLst>
      <p:ext uri="{BB962C8B-B14F-4D97-AF65-F5344CB8AC3E}">
        <p14:creationId xmlns:p14="http://schemas.microsoft.com/office/powerpoint/2010/main" val="3649792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A77904C9-C63E-4DAC-DA9C-A3764587B5CA}"/>
              </a:ext>
            </a:extLst>
          </p:cNvPr>
          <p:cNvSpPr>
            <a:spLocks noGrp="1"/>
          </p:cNvSpPr>
          <p:nvPr>
            <p:ph type="title"/>
          </p:nvPr>
        </p:nvSpPr>
        <p:spPr>
          <a:xfrm>
            <a:off x="609601" y="275167"/>
            <a:ext cx="7694084" cy="706967"/>
          </a:xfrm>
        </p:spPr>
        <p:txBody>
          <a:bodyPr/>
          <a:lstStyle/>
          <a:p>
            <a:r>
              <a:rPr lang="en-US" dirty="0"/>
              <a:t>Wädenswil – auf </a:t>
            </a:r>
            <a:r>
              <a:rPr lang="en-US" dirty="0" err="1"/>
              <a:t>einen</a:t>
            </a:r>
            <a:r>
              <a:rPr lang="en-US" dirty="0"/>
              <a:t> Blick </a:t>
            </a:r>
          </a:p>
        </p:txBody>
      </p:sp>
      <p:pic>
        <p:nvPicPr>
          <p:cNvPr id="3074" name="Picture 2">
            <a:extLst>
              <a:ext uri="{FF2B5EF4-FFF2-40B4-BE49-F238E27FC236}">
                <a16:creationId xmlns:a16="http://schemas.microsoft.com/office/drawing/2014/main" id="{2B4E4853-899C-89BE-1FB5-42A51DCB1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214"/>
          <a:stretch>
            <a:fillRect/>
          </a:stretch>
        </p:blipFill>
        <p:spPr bwMode="auto">
          <a:xfrm>
            <a:off x="609600" y="1600201"/>
            <a:ext cx="10972800" cy="4525433"/>
          </a:xfrm>
          <a:prstGeom prst="rect">
            <a:avLst/>
          </a:prstGeom>
          <a:solidFill>
            <a:srgbClr val="FFFFFF"/>
          </a:solidFill>
        </p:spPr>
      </p:pic>
      <p:sp>
        <p:nvSpPr>
          <p:cNvPr id="4" name="Foliennummernplatzhalter 3">
            <a:extLst>
              <a:ext uri="{FF2B5EF4-FFF2-40B4-BE49-F238E27FC236}">
                <a16:creationId xmlns:a16="http://schemas.microsoft.com/office/drawing/2014/main" id="{9BF87B2E-12AB-36D7-C6F2-63B800D65D02}"/>
              </a:ext>
            </a:extLst>
          </p:cNvPr>
          <p:cNvSpPr>
            <a:spLocks noGrp="1"/>
          </p:cNvSpPr>
          <p:nvPr>
            <p:ph type="sldNum" sz="quarter" idx="10"/>
          </p:nvPr>
        </p:nvSpPr>
        <p:spPr>
          <a:xfrm>
            <a:off x="609600" y="6356351"/>
            <a:ext cx="10972800" cy="366183"/>
          </a:xfrm>
        </p:spPr>
        <p:txBody>
          <a:bodyPr wrap="square" anchor="ctr">
            <a:normAutofit/>
          </a:bodyPr>
          <a:lstStyle/>
          <a:p>
            <a:pPr>
              <a:spcAft>
                <a:spcPts val="600"/>
              </a:spcAft>
              <a:defRPr/>
            </a:pPr>
            <a:fld id="{D61D035F-14A5-4A7B-988F-434DB550A13B}" type="slidenum">
              <a:rPr lang="de-CH" altLang="de-DE" smtClean="0"/>
              <a:pPr>
                <a:spcAft>
                  <a:spcPts val="600"/>
                </a:spcAft>
                <a:defRPr/>
              </a:pPr>
              <a:t>3</a:t>
            </a:fld>
            <a:endParaRPr lang="de-CH" altLang="de-DE"/>
          </a:p>
        </p:txBody>
      </p:sp>
    </p:spTree>
    <p:extLst>
      <p:ext uri="{BB962C8B-B14F-4D97-AF65-F5344CB8AC3E}">
        <p14:creationId xmlns:p14="http://schemas.microsoft.com/office/powerpoint/2010/main" val="92315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Wädenswil – Kennzahlen u.a.m. </a:t>
            </a:r>
          </a:p>
        </p:txBody>
      </p:sp>
      <p:sp>
        <p:nvSpPr>
          <p:cNvPr id="3" name="Inhaltsplatzhalter 2"/>
          <p:cNvSpPr>
            <a:spLocks noGrp="1"/>
          </p:cNvSpPr>
          <p:nvPr>
            <p:ph idx="1"/>
          </p:nvPr>
        </p:nvSpPr>
        <p:spPr>
          <a:xfrm>
            <a:off x="609600" y="1600201"/>
            <a:ext cx="11582400" cy="4525433"/>
          </a:xfrm>
        </p:spPr>
        <p:txBody>
          <a:bodyPr/>
          <a:lstStyle/>
          <a:p>
            <a:r>
              <a:rPr lang="de-CH" sz="2800" dirty="0"/>
              <a:t>Fläche: 35,64 km²</a:t>
            </a:r>
          </a:p>
          <a:p>
            <a:r>
              <a:rPr lang="de-CH" sz="2800" dirty="0"/>
              <a:t>Topografie: Zürichsee 405 m ü. M / </a:t>
            </a:r>
            <a:r>
              <a:rPr lang="de-CH" sz="2800" dirty="0" err="1"/>
              <a:t>Höhronen</a:t>
            </a:r>
            <a:r>
              <a:rPr lang="de-CH" sz="2800" dirty="0"/>
              <a:t> 1229 m ü. M</a:t>
            </a:r>
          </a:p>
          <a:p>
            <a:r>
              <a:rPr lang="de-CH" sz="2800" dirty="0"/>
              <a:t>Einwohner: 25’639 – Stand 31.12.2024</a:t>
            </a:r>
          </a:p>
          <a:p>
            <a:r>
              <a:rPr lang="de-CH" sz="2800" dirty="0"/>
              <a:t>Früher Industriestandort, heute Wohnen und Arbeiten</a:t>
            </a:r>
          </a:p>
          <a:p>
            <a:r>
              <a:rPr lang="de-CH" sz="2800" dirty="0"/>
              <a:t>Früher </a:t>
            </a:r>
            <a:r>
              <a:rPr lang="de-CH" sz="2800" dirty="0" err="1"/>
              <a:t>Pfnüselküste</a:t>
            </a:r>
            <a:r>
              <a:rPr lang="de-CH" sz="2800" dirty="0"/>
              <a:t>, heute Silberküste</a:t>
            </a:r>
          </a:p>
          <a:p>
            <a:r>
              <a:rPr lang="de-CH" sz="2800" dirty="0"/>
              <a:t>4 PLZ (8804 Au, 8820 Wädenswil, 8824 Schönenberg, 8825 Hütten)</a:t>
            </a:r>
          </a:p>
          <a:p>
            <a:r>
              <a:rPr lang="de-CH" sz="2800" dirty="0"/>
              <a:t>Hallenbad, Kino, Kleintheater, Chilbi, Fasnacht, 2 Viehschauen</a:t>
            </a:r>
          </a:p>
          <a:p>
            <a:r>
              <a:rPr lang="de-CH" sz="2800" dirty="0"/>
              <a:t>2000 Studierende (FH), 4000 Rindviecher (140 Bauernhöfe)</a:t>
            </a:r>
          </a:p>
          <a:p>
            <a:r>
              <a:rPr lang="de-CH" sz="2800" dirty="0"/>
              <a:t>220 km Strassen, 28 Brücken, 2 Bahnhöfe</a:t>
            </a:r>
          </a:p>
          <a:p>
            <a:endParaRPr lang="de-CH" sz="2401" dirty="0"/>
          </a:p>
        </p:txBody>
      </p:sp>
      <p:sp>
        <p:nvSpPr>
          <p:cNvPr id="4" name="Foliennummernplatzhalter 3"/>
          <p:cNvSpPr>
            <a:spLocks noGrp="1"/>
          </p:cNvSpPr>
          <p:nvPr>
            <p:ph type="sldNum" sz="quarter" idx="10"/>
          </p:nvPr>
        </p:nvSpPr>
        <p:spPr/>
        <p:txBody>
          <a:bodyPr/>
          <a:lstStyle/>
          <a:p>
            <a:fld id="{4EB799B3-4713-431D-9331-586136156FFD}" type="slidenum">
              <a:rPr lang="de-CH" altLang="de-DE" smtClean="0"/>
              <a:pPr/>
              <a:t>4</a:t>
            </a:fld>
            <a:endParaRPr lang="de-CH" altLang="de-DE" dirty="0"/>
          </a:p>
        </p:txBody>
      </p:sp>
    </p:spTree>
    <p:extLst>
      <p:ext uri="{BB962C8B-B14F-4D97-AF65-F5344CB8AC3E}">
        <p14:creationId xmlns:p14="http://schemas.microsoft.com/office/powerpoint/2010/main" val="361596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8" y="426857"/>
            <a:ext cx="7051082" cy="700528"/>
          </a:xfrm>
        </p:spPr>
        <p:txBody>
          <a:bodyPr/>
          <a:lstStyle/>
          <a:p>
            <a:r>
              <a:rPr lang="de-CH" dirty="0"/>
              <a:t>Fünf Arealentwicklungen</a:t>
            </a:r>
          </a:p>
        </p:txBody>
      </p:sp>
      <p:sp>
        <p:nvSpPr>
          <p:cNvPr id="4" name="Foliennummernplatzhalter 3"/>
          <p:cNvSpPr>
            <a:spLocks noGrp="1"/>
          </p:cNvSpPr>
          <p:nvPr>
            <p:ph type="sldNum" sz="quarter" idx="10"/>
          </p:nvPr>
        </p:nvSpPr>
        <p:spPr/>
        <p:txBody>
          <a:bodyPr/>
          <a:lstStyle/>
          <a:p>
            <a:pPr>
              <a:defRPr/>
            </a:pPr>
            <a:fld id="{D61D035F-14A5-4A7B-988F-434DB550A13B}" type="slidenum">
              <a:rPr lang="de-CH" altLang="de-DE" smtClean="0"/>
              <a:pPr>
                <a:defRPr/>
              </a:pPr>
              <a:t>5</a:t>
            </a:fld>
            <a:endParaRPr lang="de-CH" altLang="de-DE"/>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599" y="1406261"/>
            <a:ext cx="8021445" cy="5850372"/>
          </a:xfrm>
        </p:spPr>
      </p:pic>
      <p:graphicFrame>
        <p:nvGraphicFramePr>
          <p:cNvPr id="6" name="Tabelle 5"/>
          <p:cNvGraphicFramePr>
            <a:graphicFrameLocks noGrp="1"/>
          </p:cNvGraphicFramePr>
          <p:nvPr>
            <p:extLst>
              <p:ext uri="{D42A27DB-BD31-4B8C-83A1-F6EECF244321}">
                <p14:modId xmlns:p14="http://schemas.microsoft.com/office/powerpoint/2010/main" val="2240834776"/>
              </p:ext>
            </p:extLst>
          </p:nvPr>
        </p:nvGraphicFramePr>
        <p:xfrm>
          <a:off x="4906537" y="1406262"/>
          <a:ext cx="6675863" cy="2646276"/>
        </p:xfrm>
        <a:graphic>
          <a:graphicData uri="http://schemas.openxmlformats.org/drawingml/2006/table">
            <a:tbl>
              <a:tblPr firstRow="1" firstCol="1" bandRow="1">
                <a:tableStyleId>{5C22544A-7EE6-4342-B048-85BDC9FD1C3A}</a:tableStyleId>
              </a:tblPr>
              <a:tblGrid>
                <a:gridCol w="434190">
                  <a:extLst>
                    <a:ext uri="{9D8B030D-6E8A-4147-A177-3AD203B41FA5}">
                      <a16:colId xmlns:a16="http://schemas.microsoft.com/office/drawing/2014/main" val="2155643260"/>
                    </a:ext>
                  </a:extLst>
                </a:gridCol>
                <a:gridCol w="1149283">
                  <a:extLst>
                    <a:ext uri="{9D8B030D-6E8A-4147-A177-3AD203B41FA5}">
                      <a16:colId xmlns:a16="http://schemas.microsoft.com/office/drawing/2014/main" val="3341345506"/>
                    </a:ext>
                  </a:extLst>
                </a:gridCol>
                <a:gridCol w="1427356">
                  <a:extLst>
                    <a:ext uri="{9D8B030D-6E8A-4147-A177-3AD203B41FA5}">
                      <a16:colId xmlns:a16="http://schemas.microsoft.com/office/drawing/2014/main" val="2851221893"/>
                    </a:ext>
                  </a:extLst>
                </a:gridCol>
                <a:gridCol w="2241942">
                  <a:extLst>
                    <a:ext uri="{9D8B030D-6E8A-4147-A177-3AD203B41FA5}">
                      <a16:colId xmlns:a16="http://schemas.microsoft.com/office/drawing/2014/main" val="4164589735"/>
                    </a:ext>
                  </a:extLst>
                </a:gridCol>
                <a:gridCol w="1423092">
                  <a:extLst>
                    <a:ext uri="{9D8B030D-6E8A-4147-A177-3AD203B41FA5}">
                      <a16:colId xmlns:a16="http://schemas.microsoft.com/office/drawing/2014/main" val="1138479049"/>
                    </a:ext>
                  </a:extLst>
                </a:gridCol>
              </a:tblGrid>
              <a:tr h="254423">
                <a:tc>
                  <a:txBody>
                    <a:bodyPr/>
                    <a:lstStyle/>
                    <a:p>
                      <a:pPr>
                        <a:lnSpc>
                          <a:spcPct val="107000"/>
                        </a:lnSpc>
                        <a:spcBef>
                          <a:spcPts val="300"/>
                        </a:spcBef>
                        <a:spcAft>
                          <a:spcPts val="300"/>
                        </a:spcAft>
                      </a:pPr>
                      <a:r>
                        <a:rPr lang="de-CH" sz="1100" dirty="0">
                          <a:effectLst/>
                        </a:rPr>
                        <a:t>Nr.</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Areal</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Nutzung</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Verfahren</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Status</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2928518493"/>
                  </a:ext>
                </a:extLst>
              </a:tr>
              <a:tr h="402291">
                <a:tc>
                  <a:txBody>
                    <a:bodyPr/>
                    <a:lstStyle/>
                    <a:p>
                      <a:pPr>
                        <a:lnSpc>
                          <a:spcPct val="107000"/>
                        </a:lnSpc>
                        <a:spcBef>
                          <a:spcPts val="300"/>
                        </a:spcBef>
                        <a:spcAft>
                          <a:spcPts val="300"/>
                        </a:spcAft>
                      </a:pPr>
                      <a:r>
                        <a:rPr lang="de-CH" sz="1100" dirty="0">
                          <a:effectLst/>
                        </a:rPr>
                        <a:t>1</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err="1">
                          <a:effectLst/>
                        </a:rPr>
                        <a:t>AuPark</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dirty="0">
                          <a:effectLst/>
                        </a:rPr>
                        <a:t>Wohnen / Gewerbe</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kern="1200" dirty="0">
                          <a:solidFill>
                            <a:schemeClr val="dk1"/>
                          </a:solidFill>
                          <a:effectLst/>
                          <a:latin typeface="+mn-lt"/>
                          <a:ea typeface="+mn-ea"/>
                          <a:cs typeface="+mn-cs"/>
                        </a:rPr>
                        <a:t>Privater Gestaltungsplan, anschliessend Baubewilligung</a:t>
                      </a: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dirty="0">
                          <a:effectLst/>
                        </a:rPr>
                        <a:t>Im Bau</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3483510245"/>
                  </a:ext>
                </a:extLst>
              </a:tr>
              <a:tr h="402220">
                <a:tc>
                  <a:txBody>
                    <a:bodyPr/>
                    <a:lstStyle/>
                    <a:p>
                      <a:pPr>
                        <a:lnSpc>
                          <a:spcPct val="107000"/>
                        </a:lnSpc>
                        <a:spcBef>
                          <a:spcPts val="300"/>
                        </a:spcBef>
                        <a:spcAft>
                          <a:spcPts val="300"/>
                        </a:spcAft>
                      </a:pPr>
                      <a:r>
                        <a:rPr lang="de-CH" sz="1100">
                          <a:effectLst/>
                        </a:rPr>
                        <a:t>2</a:t>
                      </a:r>
                      <a:endParaRPr lang="de-CH" sz="110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err="1">
                          <a:effectLst/>
                        </a:rPr>
                        <a:t>Hangenmoos</a:t>
                      </a:r>
                      <a:endParaRPr lang="de-CH" sz="1100" dirty="0">
                        <a:effectLst/>
                        <a:latin typeface="Arial" panose="020B0604020202020204" pitchFamily="34" charset="0"/>
                        <a:ea typeface="Calibri" panose="020F0502020204030204" pitchFamily="34" charset="0"/>
                      </a:endParaRPr>
                    </a:p>
                  </a:txBody>
                  <a:tcPr marL="68580" marR="68580" marT="0" marB="0"/>
                </a:tc>
                <a:tc>
                  <a:txBody>
                    <a:bodyPr/>
                    <a:lstStyle/>
                    <a:p>
                      <a:pPr>
                        <a:lnSpc>
                          <a:spcPct val="107000"/>
                        </a:lnSpc>
                        <a:spcBef>
                          <a:spcPts val="300"/>
                        </a:spcBef>
                        <a:spcAft>
                          <a:spcPts val="300"/>
                        </a:spcAft>
                      </a:pPr>
                      <a:r>
                        <a:rPr lang="de-CH" sz="1100" dirty="0">
                          <a:effectLst/>
                        </a:rPr>
                        <a:t>Wohnen</a:t>
                      </a:r>
                      <a:endParaRPr lang="de-CH" sz="1100" dirty="0">
                        <a:effectLst/>
                        <a:latin typeface="Arial" panose="020B0604020202020204" pitchFamily="34" charset="0"/>
                        <a:ea typeface="Calibri" panose="020F0502020204030204" pitchFamily="34" charset="0"/>
                      </a:endParaRPr>
                    </a:p>
                  </a:txBody>
                  <a:tcPr marL="68580" marR="68580" marT="0" marB="0"/>
                </a:tc>
                <a:tc>
                  <a:txBody>
                    <a:bodyPr/>
                    <a:lstStyle/>
                    <a:p>
                      <a:pPr>
                        <a:lnSpc>
                          <a:spcPct val="107000"/>
                        </a:lnSpc>
                        <a:spcBef>
                          <a:spcPts val="300"/>
                        </a:spcBef>
                        <a:spcAft>
                          <a:spcPts val="300"/>
                        </a:spcAft>
                      </a:pPr>
                      <a:r>
                        <a:rPr lang="de-CH" sz="1100" kern="1200" dirty="0">
                          <a:solidFill>
                            <a:schemeClr val="dk1"/>
                          </a:solidFill>
                          <a:effectLst/>
                          <a:latin typeface="+mn-lt"/>
                          <a:ea typeface="+mn-ea"/>
                          <a:cs typeface="+mn-cs"/>
                        </a:rPr>
                        <a:t>Baubewilligung (Arealüberbauung)</a:t>
                      </a:r>
                    </a:p>
                  </a:txBody>
                  <a:tcPr marL="68580" marR="68580" marT="0" marB="0"/>
                </a:tc>
                <a:tc>
                  <a:txBody>
                    <a:bodyPr/>
                    <a:lstStyle/>
                    <a:p>
                      <a:pPr>
                        <a:lnSpc>
                          <a:spcPct val="107000"/>
                        </a:lnSpc>
                        <a:spcBef>
                          <a:spcPts val="300"/>
                        </a:spcBef>
                        <a:spcAft>
                          <a:spcPts val="300"/>
                        </a:spcAft>
                      </a:pPr>
                      <a:r>
                        <a:rPr lang="de-CH" sz="1100" dirty="0">
                          <a:effectLst/>
                        </a:rPr>
                        <a:t>In Nutzung</a:t>
                      </a:r>
                      <a:endParaRPr lang="de-CH" sz="11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85904680"/>
                  </a:ext>
                </a:extLst>
              </a:tr>
              <a:tr h="590238">
                <a:tc>
                  <a:txBody>
                    <a:bodyPr/>
                    <a:lstStyle/>
                    <a:p>
                      <a:pPr>
                        <a:lnSpc>
                          <a:spcPct val="107000"/>
                        </a:lnSpc>
                        <a:spcBef>
                          <a:spcPts val="300"/>
                        </a:spcBef>
                        <a:spcAft>
                          <a:spcPts val="300"/>
                        </a:spcAft>
                      </a:pPr>
                      <a:r>
                        <a:rPr lang="de-CH" sz="1100" dirty="0">
                          <a:effectLst/>
                          <a:latin typeface="+mn-lt"/>
                          <a:ea typeface="+mn-ea"/>
                        </a:rPr>
                        <a:t>3</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Coop / ZKB</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dirty="0">
                          <a:effectLst/>
                        </a:rPr>
                        <a:t>Wohnen / Gewerbe</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kern="1200" dirty="0">
                          <a:solidFill>
                            <a:schemeClr val="dk1"/>
                          </a:solidFill>
                          <a:effectLst/>
                          <a:latin typeface="+mn-lt"/>
                          <a:ea typeface="+mn-ea"/>
                          <a:cs typeface="+mn-cs"/>
                        </a:rPr>
                        <a:t>Privater Gestaltungsplan, anschliessend Baubewilligung</a:t>
                      </a:r>
                      <a:r>
                        <a:rPr lang="de-CH" sz="1100" dirty="0">
                          <a:effectLst/>
                        </a:rPr>
                        <a:t> </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dirty="0">
                          <a:effectLst/>
                        </a:rPr>
                        <a:t>Bewilligung vorhanden / Einsprachen</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637866879"/>
                  </a:ext>
                </a:extLst>
              </a:tr>
              <a:tr h="468351">
                <a:tc>
                  <a:txBody>
                    <a:bodyPr/>
                    <a:lstStyle/>
                    <a:p>
                      <a:pPr>
                        <a:lnSpc>
                          <a:spcPct val="107000"/>
                        </a:lnSpc>
                        <a:spcBef>
                          <a:spcPts val="300"/>
                        </a:spcBef>
                        <a:spcAft>
                          <a:spcPts val="300"/>
                        </a:spcAft>
                      </a:pPr>
                      <a:r>
                        <a:rPr lang="de-CH" sz="1100" dirty="0">
                          <a:effectLst/>
                          <a:latin typeface="+mn-lt"/>
                          <a:ea typeface="+mn-ea"/>
                        </a:rPr>
                        <a:t>4</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MEWA-Areal</a:t>
                      </a:r>
                      <a:endParaRPr lang="de-CH" sz="1100" dirty="0">
                        <a:effectLst/>
                        <a:latin typeface="Arial" panose="020B0604020202020204" pitchFamily="34" charset="0"/>
                        <a:ea typeface="Calibri" panose="020F0502020204030204" pitchFamily="34" charset="0"/>
                      </a:endParaRPr>
                    </a:p>
                  </a:txBody>
                  <a:tcPr marL="68580" marR="68580" marT="0" marB="0"/>
                </a:tc>
                <a:tc>
                  <a:txBody>
                    <a:bodyPr/>
                    <a:lstStyle/>
                    <a:p>
                      <a:pPr>
                        <a:lnSpc>
                          <a:spcPct val="107000"/>
                        </a:lnSpc>
                        <a:spcBef>
                          <a:spcPts val="300"/>
                        </a:spcBef>
                        <a:spcAft>
                          <a:spcPts val="300"/>
                        </a:spcAft>
                      </a:pPr>
                      <a:r>
                        <a:rPr lang="de-CH" sz="1100">
                          <a:effectLst/>
                        </a:rPr>
                        <a:t>Wohnen / Gewerbe</a:t>
                      </a:r>
                      <a:endParaRPr lang="de-CH" sz="1100">
                        <a:effectLst/>
                        <a:latin typeface="Arial" panose="020B0604020202020204" pitchFamily="34" charset="0"/>
                        <a:ea typeface="Calibri" panose="020F0502020204030204" pitchFamily="34" charset="0"/>
                      </a:endParaRPr>
                    </a:p>
                  </a:txBody>
                  <a:tcPr marL="68580" marR="68580" marT="0" marB="0"/>
                </a:tc>
                <a:tc>
                  <a:txBody>
                    <a:bodyPr/>
                    <a:lstStyle/>
                    <a:p>
                      <a:pPr>
                        <a:lnSpc>
                          <a:spcPct val="107000"/>
                        </a:lnSpc>
                        <a:spcBef>
                          <a:spcPts val="300"/>
                        </a:spcBef>
                        <a:spcAft>
                          <a:spcPts val="300"/>
                        </a:spcAft>
                      </a:pPr>
                      <a:r>
                        <a:rPr lang="de-CH" sz="1100" kern="1200" dirty="0">
                          <a:solidFill>
                            <a:schemeClr val="dk1"/>
                          </a:solidFill>
                          <a:effectLst/>
                          <a:latin typeface="+mn-lt"/>
                          <a:ea typeface="+mn-ea"/>
                          <a:cs typeface="+mn-cs"/>
                        </a:rPr>
                        <a:t>Privater Gestaltungsplan, anschliessend Baubewilligung</a:t>
                      </a:r>
                    </a:p>
                  </a:txBody>
                  <a:tcPr marL="68580" marR="68580" marT="0" marB="0"/>
                </a:tc>
                <a:tc>
                  <a:txBody>
                    <a:bodyPr/>
                    <a:lstStyle/>
                    <a:p>
                      <a:pPr>
                        <a:lnSpc>
                          <a:spcPct val="107000"/>
                        </a:lnSpc>
                        <a:spcBef>
                          <a:spcPts val="300"/>
                        </a:spcBef>
                        <a:spcAft>
                          <a:spcPts val="300"/>
                        </a:spcAft>
                      </a:pPr>
                      <a:r>
                        <a:rPr lang="de-CH" sz="1100" dirty="0">
                          <a:effectLst/>
                        </a:rPr>
                        <a:t>Bewilligung vorhanden</a:t>
                      </a:r>
                      <a:endParaRPr lang="de-CH" sz="1100" dirty="0">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576616599"/>
                  </a:ext>
                </a:extLst>
              </a:tr>
              <a:tr h="528753">
                <a:tc>
                  <a:txBody>
                    <a:bodyPr/>
                    <a:lstStyle/>
                    <a:p>
                      <a:pPr>
                        <a:lnSpc>
                          <a:spcPct val="107000"/>
                        </a:lnSpc>
                        <a:spcBef>
                          <a:spcPts val="300"/>
                        </a:spcBef>
                        <a:spcAft>
                          <a:spcPts val="300"/>
                        </a:spcAft>
                      </a:pPr>
                      <a:r>
                        <a:rPr lang="de-CH" sz="1100" dirty="0">
                          <a:effectLst/>
                          <a:latin typeface="+mn-lt"/>
                          <a:ea typeface="+mn-ea"/>
                        </a:rPr>
                        <a:t>5</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65000"/>
                      </a:schemeClr>
                    </a:solidFill>
                  </a:tcPr>
                </a:tc>
                <a:tc>
                  <a:txBody>
                    <a:bodyPr/>
                    <a:lstStyle/>
                    <a:p>
                      <a:pPr>
                        <a:lnSpc>
                          <a:spcPct val="107000"/>
                        </a:lnSpc>
                        <a:spcBef>
                          <a:spcPts val="300"/>
                        </a:spcBef>
                        <a:spcAft>
                          <a:spcPts val="300"/>
                        </a:spcAft>
                      </a:pPr>
                      <a:r>
                        <a:rPr lang="de-CH" sz="1100" dirty="0">
                          <a:effectLst/>
                        </a:rPr>
                        <a:t>Gessner-Areal</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dirty="0">
                          <a:effectLst/>
                        </a:rPr>
                        <a:t>Wohnen / Gewerbe</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tc>
                  <a:txBody>
                    <a:bodyPr/>
                    <a:lstStyle/>
                    <a:p>
                      <a:pPr marL="0" marR="0" lvl="0" indent="0" algn="l" defTabSz="1219170" rtl="0" eaLnBrk="1" fontAlgn="auto" latinLnBrk="0" hangingPunct="1">
                        <a:lnSpc>
                          <a:spcPct val="107000"/>
                        </a:lnSpc>
                        <a:spcBef>
                          <a:spcPts val="300"/>
                        </a:spcBef>
                        <a:spcAft>
                          <a:spcPts val="300"/>
                        </a:spcAft>
                        <a:buClrTx/>
                        <a:buSzTx/>
                        <a:buFontTx/>
                        <a:buNone/>
                        <a:tabLst/>
                        <a:defRPr/>
                      </a:pPr>
                      <a:r>
                        <a:rPr lang="de-CH" sz="1100" kern="1200" dirty="0">
                          <a:solidFill>
                            <a:schemeClr val="dk1"/>
                          </a:solidFill>
                          <a:effectLst/>
                          <a:latin typeface="+mn-lt"/>
                          <a:ea typeface="+mn-ea"/>
                          <a:cs typeface="+mn-cs"/>
                        </a:rPr>
                        <a:t>Privater Gestaltungsplan, anschliessend Baubewilligung</a:t>
                      </a:r>
                    </a:p>
                  </a:txBody>
                  <a:tcPr marL="68580" marR="68580" marT="0" marB="0">
                    <a:solidFill>
                      <a:schemeClr val="bg1">
                        <a:lumMod val="85000"/>
                      </a:schemeClr>
                    </a:solidFill>
                  </a:tcPr>
                </a:tc>
                <a:tc>
                  <a:txBody>
                    <a:bodyPr/>
                    <a:lstStyle/>
                    <a:p>
                      <a:pPr>
                        <a:lnSpc>
                          <a:spcPct val="107000"/>
                        </a:lnSpc>
                        <a:spcBef>
                          <a:spcPts val="300"/>
                        </a:spcBef>
                        <a:spcAft>
                          <a:spcPts val="300"/>
                        </a:spcAft>
                      </a:pPr>
                      <a:r>
                        <a:rPr lang="de-CH" sz="1100" dirty="0">
                          <a:effectLst/>
                        </a:rPr>
                        <a:t>Bewilligung vorhanden</a:t>
                      </a:r>
                      <a:endParaRPr lang="de-CH" sz="1100" dirty="0">
                        <a:effectLst/>
                        <a:latin typeface="Arial" panose="020B0604020202020204" pitchFamily="34" charset="0"/>
                        <a:ea typeface="Calibri" panose="020F050202020403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1194880697"/>
                  </a:ext>
                </a:extLst>
              </a:tr>
            </a:tbl>
          </a:graphicData>
        </a:graphic>
      </p:graphicFrame>
      <p:sp>
        <p:nvSpPr>
          <p:cNvPr id="7" name="Textfeld 6"/>
          <p:cNvSpPr txBox="1"/>
          <p:nvPr/>
        </p:nvSpPr>
        <p:spPr>
          <a:xfrm>
            <a:off x="2932771" y="2341754"/>
            <a:ext cx="334537" cy="367990"/>
          </a:xfrm>
          <a:prstGeom prst="rect">
            <a:avLst/>
          </a:prstGeom>
          <a:noFill/>
        </p:spPr>
        <p:txBody>
          <a:bodyPr wrap="square" rtlCol="0">
            <a:spAutoFit/>
          </a:bodyPr>
          <a:lstStyle/>
          <a:p>
            <a:r>
              <a:rPr lang="de-CH" dirty="0">
                <a:solidFill>
                  <a:srgbClr val="FF0000"/>
                </a:solidFill>
              </a:rPr>
              <a:t>1</a:t>
            </a:r>
          </a:p>
        </p:txBody>
      </p:sp>
      <p:sp>
        <p:nvSpPr>
          <p:cNvPr id="8" name="Textfeld 7"/>
          <p:cNvSpPr txBox="1"/>
          <p:nvPr/>
        </p:nvSpPr>
        <p:spPr>
          <a:xfrm>
            <a:off x="3442009" y="4393657"/>
            <a:ext cx="334537" cy="367990"/>
          </a:xfrm>
          <a:prstGeom prst="rect">
            <a:avLst/>
          </a:prstGeom>
          <a:noFill/>
        </p:spPr>
        <p:txBody>
          <a:bodyPr wrap="square" rtlCol="0">
            <a:spAutoFit/>
          </a:bodyPr>
          <a:lstStyle/>
          <a:p>
            <a:r>
              <a:rPr lang="de-CH" dirty="0">
                <a:solidFill>
                  <a:srgbClr val="FF0000"/>
                </a:solidFill>
              </a:rPr>
              <a:t>2</a:t>
            </a:r>
          </a:p>
        </p:txBody>
      </p:sp>
      <p:sp>
        <p:nvSpPr>
          <p:cNvPr id="9" name="Textfeld 8"/>
          <p:cNvSpPr txBox="1"/>
          <p:nvPr/>
        </p:nvSpPr>
        <p:spPr>
          <a:xfrm>
            <a:off x="5062653" y="4730083"/>
            <a:ext cx="334537" cy="367990"/>
          </a:xfrm>
          <a:prstGeom prst="rect">
            <a:avLst/>
          </a:prstGeom>
          <a:noFill/>
        </p:spPr>
        <p:txBody>
          <a:bodyPr wrap="square" rtlCol="0">
            <a:spAutoFit/>
          </a:bodyPr>
          <a:lstStyle/>
          <a:p>
            <a:r>
              <a:rPr lang="de-CH" dirty="0">
                <a:solidFill>
                  <a:srgbClr val="FF0000"/>
                </a:solidFill>
              </a:rPr>
              <a:t>5</a:t>
            </a:r>
          </a:p>
        </p:txBody>
      </p:sp>
      <p:sp>
        <p:nvSpPr>
          <p:cNvPr id="10" name="Textfeld 9"/>
          <p:cNvSpPr txBox="1"/>
          <p:nvPr/>
        </p:nvSpPr>
        <p:spPr>
          <a:xfrm>
            <a:off x="4280208" y="4499595"/>
            <a:ext cx="334537" cy="367990"/>
          </a:xfrm>
          <a:prstGeom prst="rect">
            <a:avLst/>
          </a:prstGeom>
          <a:noFill/>
        </p:spPr>
        <p:txBody>
          <a:bodyPr wrap="square" rtlCol="0">
            <a:spAutoFit/>
          </a:bodyPr>
          <a:lstStyle/>
          <a:p>
            <a:r>
              <a:rPr lang="de-CH" dirty="0">
                <a:solidFill>
                  <a:srgbClr val="FF0000"/>
                </a:solidFill>
              </a:rPr>
              <a:t>4</a:t>
            </a:r>
          </a:p>
        </p:txBody>
      </p:sp>
      <p:sp>
        <p:nvSpPr>
          <p:cNvPr id="11" name="Textfeld 10"/>
          <p:cNvSpPr txBox="1"/>
          <p:nvPr/>
        </p:nvSpPr>
        <p:spPr>
          <a:xfrm>
            <a:off x="5538598" y="4890267"/>
            <a:ext cx="334537" cy="367990"/>
          </a:xfrm>
          <a:prstGeom prst="rect">
            <a:avLst/>
          </a:prstGeom>
          <a:noFill/>
        </p:spPr>
        <p:txBody>
          <a:bodyPr wrap="square" rtlCol="0">
            <a:spAutoFit/>
          </a:bodyPr>
          <a:lstStyle/>
          <a:p>
            <a:r>
              <a:rPr lang="de-CH" dirty="0">
                <a:solidFill>
                  <a:srgbClr val="FF0000"/>
                </a:solidFill>
              </a:rPr>
              <a:t>3</a:t>
            </a:r>
          </a:p>
        </p:txBody>
      </p:sp>
      <p:sp>
        <p:nvSpPr>
          <p:cNvPr id="12" name="Textfeld 11"/>
          <p:cNvSpPr txBox="1"/>
          <p:nvPr/>
        </p:nvSpPr>
        <p:spPr>
          <a:xfrm>
            <a:off x="609598" y="5465602"/>
            <a:ext cx="1929162" cy="523220"/>
          </a:xfrm>
          <a:prstGeom prst="rect">
            <a:avLst/>
          </a:prstGeom>
          <a:noFill/>
        </p:spPr>
        <p:txBody>
          <a:bodyPr wrap="square" rtlCol="0">
            <a:spAutoFit/>
          </a:bodyPr>
          <a:lstStyle/>
          <a:p>
            <a:r>
              <a:rPr lang="de-CH" sz="1400" dirty="0"/>
              <a:t>Autobahn A3:</a:t>
            </a:r>
            <a:br>
              <a:rPr lang="de-CH" sz="1400" dirty="0"/>
            </a:br>
            <a:r>
              <a:rPr lang="de-CH" sz="1400" dirty="0"/>
              <a:t>Anschluss Wädenswil</a:t>
            </a:r>
          </a:p>
        </p:txBody>
      </p:sp>
      <p:sp>
        <p:nvSpPr>
          <p:cNvPr id="13" name="Textfeld 12"/>
          <p:cNvSpPr txBox="1"/>
          <p:nvPr/>
        </p:nvSpPr>
        <p:spPr>
          <a:xfrm>
            <a:off x="760140" y="1406260"/>
            <a:ext cx="901392" cy="523220"/>
          </a:xfrm>
          <a:prstGeom prst="rect">
            <a:avLst/>
          </a:prstGeom>
          <a:noFill/>
        </p:spPr>
        <p:txBody>
          <a:bodyPr wrap="square" rtlCol="0">
            <a:spAutoFit/>
          </a:bodyPr>
          <a:lstStyle/>
          <a:p>
            <a:r>
              <a:rPr lang="de-CH" sz="1400" dirty="0"/>
              <a:t>Bahnhof </a:t>
            </a:r>
            <a:br>
              <a:rPr lang="de-CH" sz="1400" dirty="0"/>
            </a:br>
            <a:r>
              <a:rPr lang="de-CH" sz="1400" dirty="0"/>
              <a:t>Au ZH</a:t>
            </a:r>
          </a:p>
        </p:txBody>
      </p:sp>
      <p:cxnSp>
        <p:nvCxnSpPr>
          <p:cNvPr id="15" name="Gerade Verbindung mit Pfeil 14"/>
          <p:cNvCxnSpPr/>
          <p:nvPr/>
        </p:nvCxnSpPr>
        <p:spPr>
          <a:xfrm>
            <a:off x="1574179" y="1795346"/>
            <a:ext cx="109655" cy="14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1399479" y="1750824"/>
            <a:ext cx="841916" cy="697979"/>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6367585" y="4914078"/>
            <a:ext cx="1769008" cy="523220"/>
          </a:xfrm>
          <a:prstGeom prst="rect">
            <a:avLst/>
          </a:prstGeom>
          <a:noFill/>
        </p:spPr>
        <p:txBody>
          <a:bodyPr wrap="square" rtlCol="0">
            <a:spAutoFit/>
          </a:bodyPr>
          <a:lstStyle/>
          <a:p>
            <a:r>
              <a:rPr lang="de-CH" sz="1400" dirty="0"/>
              <a:t>Bahnhof Wädenswil mit Busbahnhof</a:t>
            </a:r>
          </a:p>
        </p:txBody>
      </p:sp>
      <p:cxnSp>
        <p:nvCxnSpPr>
          <p:cNvPr id="21" name="Gerade Verbindung mit Pfeil 20"/>
          <p:cNvCxnSpPr/>
          <p:nvPr/>
        </p:nvCxnSpPr>
        <p:spPr>
          <a:xfrm flipH="1">
            <a:off x="5925134" y="5195163"/>
            <a:ext cx="482015" cy="132073"/>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155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1" y="275167"/>
            <a:ext cx="7694084" cy="706967"/>
          </a:xfrm>
        </p:spPr>
        <p:txBody>
          <a:bodyPr wrap="square" anchor="ctr">
            <a:normAutofit/>
          </a:bodyPr>
          <a:lstStyle/>
          <a:p>
            <a:r>
              <a:rPr lang="de-CH" dirty="0" err="1"/>
              <a:t>AuPark</a:t>
            </a:r>
            <a:endParaRPr lang="de-CH" dirty="0"/>
          </a:p>
        </p:txBody>
      </p:sp>
      <p:sp>
        <p:nvSpPr>
          <p:cNvPr id="3" name="Inhaltsplatzhalter 2"/>
          <p:cNvSpPr>
            <a:spLocks noGrp="1"/>
          </p:cNvSpPr>
          <p:nvPr>
            <p:ph sz="half" idx="1"/>
          </p:nvPr>
        </p:nvSpPr>
        <p:spPr>
          <a:xfrm>
            <a:off x="609601" y="1600201"/>
            <a:ext cx="3025698" cy="4525963"/>
          </a:xfrm>
        </p:spPr>
        <p:txBody>
          <a:bodyPr wrap="square" anchor="t">
            <a:normAutofit fontScale="92500"/>
          </a:bodyPr>
          <a:lstStyle/>
          <a:p>
            <a:pPr marL="0" indent="0">
              <a:buNone/>
            </a:pPr>
            <a:r>
              <a:rPr lang="de-DE" sz="3200" dirty="0"/>
              <a:t>Ehem. Alcatel</a:t>
            </a:r>
          </a:p>
          <a:p>
            <a:pPr marL="0" indent="0">
              <a:buNone/>
            </a:pPr>
            <a:endParaRPr lang="de-DE" sz="3200" dirty="0"/>
          </a:p>
          <a:p>
            <a:pPr marL="0" indent="0">
              <a:buNone/>
            </a:pPr>
            <a:r>
              <a:rPr lang="de-DE" sz="3200" dirty="0"/>
              <a:t>295 Wohnungen</a:t>
            </a:r>
          </a:p>
          <a:p>
            <a:pPr marL="0" indent="0">
              <a:buNone/>
            </a:pPr>
            <a:r>
              <a:rPr lang="de-DE" sz="3200" dirty="0"/>
              <a:t>Öffentlicher Park</a:t>
            </a:r>
          </a:p>
          <a:p>
            <a:pPr marL="0" indent="0">
              <a:buNone/>
            </a:pPr>
            <a:r>
              <a:rPr lang="de-DE" sz="3200" dirty="0" err="1"/>
              <a:t>Quartiervers</a:t>
            </a:r>
            <a:r>
              <a:rPr lang="de-DE" sz="3200" dirty="0"/>
              <a:t>. (Coop u.a.m.)</a:t>
            </a:r>
          </a:p>
          <a:p>
            <a:pPr marL="0" indent="0">
              <a:buNone/>
            </a:pPr>
            <a:r>
              <a:rPr lang="de-DE" sz="3200" dirty="0"/>
              <a:t>Kantonsschule (geplant)</a:t>
            </a:r>
            <a:endParaRPr lang="de-CH" sz="3200" dirty="0"/>
          </a:p>
          <a:p>
            <a:pPr marL="0" indent="0">
              <a:buNone/>
            </a:pPr>
            <a:endParaRPr lang="de-CH" dirty="0"/>
          </a:p>
        </p:txBody>
      </p:sp>
      <p:pic>
        <p:nvPicPr>
          <p:cNvPr id="8" name="Grafik 7" descr="Ein Bild, das Luftfotografie, draußen, Vogelperspektive, Baum enthält.&#10;&#10;KI-generierte Inhalte können fehlerhaft sein.">
            <a:extLst>
              <a:ext uri="{FF2B5EF4-FFF2-40B4-BE49-F238E27FC236}">
                <a16:creationId xmlns:a16="http://schemas.microsoft.com/office/drawing/2014/main" id="{BB8DA0F2-89A2-4165-6262-99DE846F7FFB}"/>
              </a:ext>
            </a:extLst>
          </p:cNvPr>
          <p:cNvPicPr>
            <a:picLocks noChangeAspect="1"/>
          </p:cNvPicPr>
          <p:nvPr/>
        </p:nvPicPr>
        <p:blipFill>
          <a:blip r:embed="rId3">
            <a:extLst>
              <a:ext uri="{28A0092B-C50C-407E-A947-70E740481C1C}">
                <a14:useLocalDpi xmlns:a14="http://schemas.microsoft.com/office/drawing/2010/main" val="0"/>
              </a:ext>
            </a:extLst>
          </a:blip>
          <a:srcRect l="7161" r="3610" b="3"/>
          <a:stretch>
            <a:fillRect/>
          </a:stretch>
        </p:blipFill>
        <p:spPr>
          <a:xfrm>
            <a:off x="3939769" y="-1"/>
            <a:ext cx="8252231" cy="6936059"/>
          </a:xfrm>
          <a:prstGeom prst="rect">
            <a:avLst/>
          </a:prstGeom>
          <a:noFill/>
        </p:spPr>
      </p:pic>
      <p:sp>
        <p:nvSpPr>
          <p:cNvPr id="4" name="Foliennummernplatzhalter 3"/>
          <p:cNvSpPr>
            <a:spLocks noGrp="1"/>
          </p:cNvSpPr>
          <p:nvPr>
            <p:ph type="sldNum" sz="quarter" idx="10"/>
          </p:nvPr>
        </p:nvSpPr>
        <p:spPr>
          <a:xfrm>
            <a:off x="609600" y="6356351"/>
            <a:ext cx="10972800" cy="366183"/>
          </a:xfrm>
        </p:spPr>
        <p:txBody>
          <a:bodyPr wrap="square" anchor="ctr">
            <a:normAutofit/>
          </a:bodyPr>
          <a:lstStyle/>
          <a:p>
            <a:pPr>
              <a:spcAft>
                <a:spcPts val="600"/>
              </a:spcAft>
              <a:defRPr/>
            </a:pPr>
            <a:fld id="{D61D035F-14A5-4A7B-988F-434DB550A13B}" type="slidenum">
              <a:rPr lang="de-CH" altLang="de-DE" smtClean="0"/>
              <a:pPr>
                <a:spcAft>
                  <a:spcPts val="600"/>
                </a:spcAft>
                <a:defRPr/>
              </a:pPr>
              <a:t>6</a:t>
            </a:fld>
            <a:endParaRPr lang="de-CH" altLang="de-DE"/>
          </a:p>
        </p:txBody>
      </p:sp>
      <p:pic>
        <p:nvPicPr>
          <p:cNvPr id="5" name="Grafik 4"/>
          <p:cNvPicPr>
            <a:picLocks noChangeAspect="1"/>
          </p:cNvPicPr>
          <p:nvPr/>
        </p:nvPicPr>
        <p:blipFill rotWithShape="1">
          <a:blip r:embed="rId4"/>
          <a:srcRect l="533" t="777"/>
          <a:stretch/>
        </p:blipFill>
        <p:spPr>
          <a:xfrm>
            <a:off x="13020651" y="1683729"/>
            <a:ext cx="7339914" cy="4855713"/>
          </a:xfrm>
          <a:prstGeom prst="rect">
            <a:avLst/>
          </a:prstGeom>
        </p:spPr>
      </p:pic>
    </p:spTree>
    <p:extLst>
      <p:ext uri="{BB962C8B-B14F-4D97-AF65-F5344CB8AC3E}">
        <p14:creationId xmlns:p14="http://schemas.microsoft.com/office/powerpoint/2010/main" val="23840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Hangenmoos</a:t>
            </a:r>
            <a:endParaRPr lang="de-CH" dirty="0"/>
          </a:p>
        </p:txBody>
      </p:sp>
      <p:sp>
        <p:nvSpPr>
          <p:cNvPr id="3" name="Inhaltsplatzhalter 2"/>
          <p:cNvSpPr>
            <a:spLocks noGrp="1"/>
          </p:cNvSpPr>
          <p:nvPr>
            <p:ph idx="1"/>
          </p:nvPr>
        </p:nvSpPr>
        <p:spPr>
          <a:xfrm>
            <a:off x="691979" y="982134"/>
            <a:ext cx="10721396" cy="458198"/>
          </a:xfrm>
        </p:spPr>
        <p:txBody>
          <a:bodyPr>
            <a:noAutofit/>
          </a:bodyPr>
          <a:lstStyle/>
          <a:p>
            <a:pPr marL="0" indent="0">
              <a:buNone/>
            </a:pPr>
            <a:r>
              <a:rPr lang="de-DE" sz="2400" dirty="0"/>
              <a:t>Ersatz Wohnsiedlung neu 300 Wohnungen (alt 240 Wohnungen)</a:t>
            </a:r>
            <a:endParaRPr lang="de-CH" sz="2400" dirty="0"/>
          </a:p>
        </p:txBody>
      </p:sp>
      <p:sp>
        <p:nvSpPr>
          <p:cNvPr id="4" name="Foliennummernplatzhalter 3"/>
          <p:cNvSpPr>
            <a:spLocks noGrp="1"/>
          </p:cNvSpPr>
          <p:nvPr>
            <p:ph type="sldNum" sz="quarter" idx="10"/>
          </p:nvPr>
        </p:nvSpPr>
        <p:spPr/>
        <p:txBody>
          <a:bodyPr/>
          <a:lstStyle/>
          <a:p>
            <a:pPr>
              <a:defRPr/>
            </a:pPr>
            <a:fld id="{D61D035F-14A5-4A7B-988F-434DB550A13B}" type="slidenum">
              <a:rPr lang="de-CH" altLang="de-DE" smtClean="0"/>
              <a:pPr>
                <a:defRPr/>
              </a:pPr>
              <a:t>7</a:t>
            </a:fld>
            <a:endParaRPr lang="de-CH" altLang="de-DE"/>
          </a:p>
        </p:txBody>
      </p:sp>
      <p:pic>
        <p:nvPicPr>
          <p:cNvPr id="5" name="Grafik 4"/>
          <p:cNvPicPr>
            <a:picLocks noChangeAspect="1"/>
          </p:cNvPicPr>
          <p:nvPr/>
        </p:nvPicPr>
        <p:blipFill>
          <a:blip r:embed="rId3"/>
          <a:stretch>
            <a:fillRect/>
          </a:stretch>
        </p:blipFill>
        <p:spPr>
          <a:xfrm>
            <a:off x="691979" y="1514884"/>
            <a:ext cx="11411353" cy="5207650"/>
          </a:xfrm>
          <a:prstGeom prst="rect">
            <a:avLst/>
          </a:prstGeom>
        </p:spPr>
      </p:pic>
    </p:spTree>
    <p:extLst>
      <p:ext uri="{BB962C8B-B14F-4D97-AF65-F5344CB8AC3E}">
        <p14:creationId xmlns:p14="http://schemas.microsoft.com/office/powerpoint/2010/main" val="104430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Ortszentrum: Areal Coop / ZKB</a:t>
            </a:r>
          </a:p>
        </p:txBody>
      </p:sp>
      <p:sp>
        <p:nvSpPr>
          <p:cNvPr id="3" name="Inhaltsplatzhalter 2"/>
          <p:cNvSpPr>
            <a:spLocks noGrp="1"/>
          </p:cNvSpPr>
          <p:nvPr>
            <p:ph idx="1"/>
          </p:nvPr>
        </p:nvSpPr>
        <p:spPr>
          <a:xfrm>
            <a:off x="6591300" y="1524001"/>
            <a:ext cx="4991100" cy="4525433"/>
          </a:xfrm>
        </p:spPr>
        <p:txBody>
          <a:bodyPr/>
          <a:lstStyle/>
          <a:p>
            <a:endParaRPr lang="de-CH" sz="2400" dirty="0"/>
          </a:p>
          <a:p>
            <a:endParaRPr lang="de-CH" sz="2400" dirty="0"/>
          </a:p>
          <a:p>
            <a:endParaRPr lang="de-CH" sz="2400" dirty="0"/>
          </a:p>
          <a:p>
            <a:endParaRPr lang="de-CH" sz="2400" dirty="0"/>
          </a:p>
          <a:p>
            <a:endParaRPr lang="de-CH" sz="2400" dirty="0"/>
          </a:p>
          <a:p>
            <a:endParaRPr lang="de-CH" sz="2400" dirty="0"/>
          </a:p>
          <a:p>
            <a:endParaRPr lang="de-CH" sz="2400" dirty="0"/>
          </a:p>
          <a:p>
            <a:endParaRPr lang="de-CH" sz="2400" dirty="0"/>
          </a:p>
          <a:p>
            <a:endParaRPr lang="de-CH" sz="2400" dirty="0"/>
          </a:p>
        </p:txBody>
      </p:sp>
      <p:sp>
        <p:nvSpPr>
          <p:cNvPr id="4" name="Foliennummernplatzhalter 3"/>
          <p:cNvSpPr>
            <a:spLocks noGrp="1"/>
          </p:cNvSpPr>
          <p:nvPr>
            <p:ph type="sldNum" sz="quarter" idx="10"/>
          </p:nvPr>
        </p:nvSpPr>
        <p:spPr/>
        <p:txBody>
          <a:bodyPr/>
          <a:lstStyle/>
          <a:p>
            <a:pPr>
              <a:defRPr/>
            </a:pPr>
            <a:fld id="{D61D035F-14A5-4A7B-988F-434DB550A13B}" type="slidenum">
              <a:rPr lang="de-CH" altLang="de-DE" smtClean="0"/>
              <a:pPr>
                <a:defRPr/>
              </a:pPr>
              <a:t>8</a:t>
            </a:fld>
            <a:endParaRPr lang="de-CH" altLang="de-DE"/>
          </a:p>
        </p:txBody>
      </p:sp>
      <p:pic>
        <p:nvPicPr>
          <p:cNvPr id="5" name="Grafik 4"/>
          <p:cNvPicPr/>
          <p:nvPr/>
        </p:nvPicPr>
        <p:blipFill>
          <a:blip r:embed="rId3"/>
          <a:stretch>
            <a:fillRect/>
          </a:stretch>
        </p:blipFill>
        <p:spPr>
          <a:xfrm>
            <a:off x="685973" y="1492136"/>
            <a:ext cx="4695652" cy="2555989"/>
          </a:xfrm>
          <a:prstGeom prst="rect">
            <a:avLst/>
          </a:prstGeom>
        </p:spPr>
      </p:pic>
      <p:pic>
        <p:nvPicPr>
          <p:cNvPr id="6" name="Grafik 5"/>
          <p:cNvPicPr>
            <a:picLocks noChangeAspect="1"/>
          </p:cNvPicPr>
          <p:nvPr/>
        </p:nvPicPr>
        <p:blipFill>
          <a:blip r:embed="rId4"/>
          <a:stretch>
            <a:fillRect/>
          </a:stretch>
        </p:blipFill>
        <p:spPr>
          <a:xfrm>
            <a:off x="5567361" y="1492136"/>
            <a:ext cx="3333683" cy="2555989"/>
          </a:xfrm>
          <a:prstGeom prst="rect">
            <a:avLst/>
          </a:prstGeom>
        </p:spPr>
      </p:pic>
      <p:sp>
        <p:nvSpPr>
          <p:cNvPr id="9" name="Inhaltsplatzhalter 2"/>
          <p:cNvSpPr txBox="1">
            <a:spLocks/>
          </p:cNvSpPr>
          <p:nvPr/>
        </p:nvSpPr>
        <p:spPr bwMode="auto">
          <a:xfrm>
            <a:off x="609600" y="4068235"/>
            <a:ext cx="10972800" cy="435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har char="•"/>
              <a:defRPr sz="4267">
                <a:solidFill>
                  <a:schemeClr val="tx1"/>
                </a:solidFill>
                <a:latin typeface="+mn-lt"/>
                <a:ea typeface="+mn-ea"/>
                <a:cs typeface="+mn-cs"/>
              </a:defRPr>
            </a:lvl1pPr>
            <a:lvl2pPr marL="990575" indent="-380990" algn="l" rtl="0" eaLnBrk="1" fontAlgn="base" hangingPunct="1">
              <a:spcBef>
                <a:spcPct val="20000"/>
              </a:spcBef>
              <a:spcAft>
                <a:spcPct val="0"/>
              </a:spcAft>
              <a:buChar char="–"/>
              <a:defRPr sz="3733">
                <a:solidFill>
                  <a:schemeClr val="tx1"/>
                </a:solidFill>
                <a:latin typeface="+mn-lt"/>
              </a:defRPr>
            </a:lvl2pPr>
            <a:lvl3pPr marL="1523962" indent="-304792" algn="l" rtl="0" eaLnBrk="1" fontAlgn="base" hangingPunct="1">
              <a:spcBef>
                <a:spcPct val="20000"/>
              </a:spcBef>
              <a:spcAft>
                <a:spcPct val="0"/>
              </a:spcAft>
              <a:buChar char="•"/>
              <a:defRPr sz="3200">
                <a:solidFill>
                  <a:schemeClr val="tx1"/>
                </a:solidFill>
                <a:latin typeface="+mn-lt"/>
              </a:defRPr>
            </a:lvl3pPr>
            <a:lvl4pPr marL="2133547" indent="-304792" algn="l" rtl="0" eaLnBrk="1" fontAlgn="base" hangingPunct="1">
              <a:spcBef>
                <a:spcPct val="20000"/>
              </a:spcBef>
              <a:spcAft>
                <a:spcPct val="0"/>
              </a:spcAft>
              <a:buChar char="–"/>
              <a:defRPr sz="2667">
                <a:solidFill>
                  <a:schemeClr val="tx1"/>
                </a:solidFill>
                <a:latin typeface="+mn-lt"/>
              </a:defRPr>
            </a:lvl4pPr>
            <a:lvl5pPr marL="2743131" indent="-304792" algn="l" rtl="0" eaLnBrk="1" fontAlgn="base" hangingPunct="1">
              <a:spcBef>
                <a:spcPct val="20000"/>
              </a:spcBef>
              <a:spcAft>
                <a:spcPct val="0"/>
              </a:spcAft>
              <a:buChar char="»"/>
              <a:defRPr sz="2667">
                <a:solidFill>
                  <a:schemeClr val="tx1"/>
                </a:solidFill>
                <a:latin typeface="+mn-lt"/>
              </a:defRPr>
            </a:lvl5pPr>
            <a:lvl6pPr marL="3352716" indent="-304792" algn="l" rtl="0" eaLnBrk="1" fontAlgn="base" hangingPunct="1">
              <a:spcBef>
                <a:spcPct val="20000"/>
              </a:spcBef>
              <a:spcAft>
                <a:spcPct val="0"/>
              </a:spcAft>
              <a:buChar char="»"/>
              <a:defRPr sz="2667">
                <a:solidFill>
                  <a:schemeClr val="tx1"/>
                </a:solidFill>
                <a:latin typeface="+mn-lt"/>
              </a:defRPr>
            </a:lvl6pPr>
            <a:lvl7pPr marL="3962301" indent="-304792" algn="l" rtl="0" eaLnBrk="1" fontAlgn="base" hangingPunct="1">
              <a:spcBef>
                <a:spcPct val="20000"/>
              </a:spcBef>
              <a:spcAft>
                <a:spcPct val="0"/>
              </a:spcAft>
              <a:buChar char="»"/>
              <a:defRPr sz="2667">
                <a:solidFill>
                  <a:schemeClr val="tx1"/>
                </a:solidFill>
                <a:latin typeface="+mn-lt"/>
              </a:defRPr>
            </a:lvl7pPr>
            <a:lvl8pPr marL="4571886" indent="-304792" algn="l" rtl="0" eaLnBrk="1" fontAlgn="base" hangingPunct="1">
              <a:spcBef>
                <a:spcPct val="20000"/>
              </a:spcBef>
              <a:spcAft>
                <a:spcPct val="0"/>
              </a:spcAft>
              <a:buChar char="»"/>
              <a:defRPr sz="2667">
                <a:solidFill>
                  <a:schemeClr val="tx1"/>
                </a:solidFill>
                <a:latin typeface="+mn-lt"/>
              </a:defRPr>
            </a:lvl8pPr>
            <a:lvl9pPr marL="5181470" indent="-304792" algn="l" rtl="0" eaLnBrk="1" fontAlgn="base" hangingPunct="1">
              <a:spcBef>
                <a:spcPct val="20000"/>
              </a:spcBef>
              <a:spcAft>
                <a:spcPct val="0"/>
              </a:spcAft>
              <a:buChar char="»"/>
              <a:defRPr sz="2667">
                <a:solidFill>
                  <a:schemeClr val="tx1"/>
                </a:solidFill>
                <a:latin typeface="+mn-lt"/>
              </a:defRPr>
            </a:lvl9pPr>
          </a:lstStyle>
          <a:p>
            <a:r>
              <a:rPr lang="de-CH" sz="1870" kern="0" dirty="0"/>
              <a:t>Gesamtfläche: 5’431.3 m2 </a:t>
            </a:r>
          </a:p>
          <a:p>
            <a:r>
              <a:rPr lang="de-CH" sz="1870" kern="0" dirty="0"/>
              <a:t>Wohnen: 3’245.3 m</a:t>
            </a:r>
            <a:r>
              <a:rPr lang="de-CH" sz="1870" kern="0" baseline="30000" dirty="0"/>
              <a:t>2</a:t>
            </a:r>
            <a:r>
              <a:rPr lang="de-CH" sz="1870" kern="0" dirty="0"/>
              <a:t> (59.8 %), Gewerbe 2’186 m</a:t>
            </a:r>
            <a:r>
              <a:rPr lang="de-CH" sz="1870" kern="0" baseline="30000" dirty="0"/>
              <a:t>2 </a:t>
            </a:r>
            <a:r>
              <a:rPr lang="de-CH" sz="1870" kern="0" dirty="0"/>
              <a:t>(40.2 %)</a:t>
            </a:r>
          </a:p>
          <a:p>
            <a:r>
              <a:rPr lang="de-CH" sz="1870" kern="0" dirty="0"/>
              <a:t>36 Wohnungen: 1-Zi-Whg.: 5,  2-Zi-Whg: 7, 3-Zi-Whg: 17, 4-Zi-Whg: 7</a:t>
            </a:r>
          </a:p>
          <a:p>
            <a:r>
              <a:rPr lang="de-CH" sz="1870" kern="0" dirty="0"/>
              <a:t>85 Autoabstellplätze: 78 Plätze in Tiefgarage / 7 Plätze im Freien</a:t>
            </a:r>
          </a:p>
          <a:p>
            <a:r>
              <a:rPr lang="de-CH" sz="1870" kern="0" dirty="0"/>
              <a:t>Tiefgarage ist während 24 Stunden geöffnet</a:t>
            </a:r>
          </a:p>
          <a:p>
            <a:r>
              <a:rPr lang="de-CH" sz="1870" kern="0" dirty="0"/>
              <a:t>160 Veloabstellplätze</a:t>
            </a:r>
          </a:p>
          <a:p>
            <a:r>
              <a:rPr lang="de-CH" sz="1870" kern="0" dirty="0"/>
              <a:t>Bushaltestelle an Zugerstrasse                          </a:t>
            </a:r>
            <a:br>
              <a:rPr lang="de-CH" sz="1870" kern="0" dirty="0"/>
            </a:br>
            <a:r>
              <a:rPr lang="de-CH" sz="1200" kern="0" dirty="0"/>
              <a:t>Quelle Visualisierung / Pläne: Hotz Partner AG SIA – Wädenswil / Zürich</a:t>
            </a:r>
            <a:r>
              <a:rPr lang="de-CH" sz="1870" kern="0" dirty="0"/>
              <a:t> </a:t>
            </a:r>
          </a:p>
          <a:p>
            <a:pPr marL="0" indent="0">
              <a:buNone/>
            </a:pPr>
            <a:endParaRPr lang="de-CH" sz="1867" kern="0" dirty="0"/>
          </a:p>
        </p:txBody>
      </p:sp>
      <p:pic>
        <p:nvPicPr>
          <p:cNvPr id="10" name="Grafik 9"/>
          <p:cNvPicPr>
            <a:picLocks noChangeAspect="1"/>
          </p:cNvPicPr>
          <p:nvPr/>
        </p:nvPicPr>
        <p:blipFill>
          <a:blip r:embed="rId5"/>
          <a:stretch>
            <a:fillRect/>
          </a:stretch>
        </p:blipFill>
        <p:spPr>
          <a:xfrm>
            <a:off x="9048749" y="1492137"/>
            <a:ext cx="2570922" cy="3270363"/>
          </a:xfrm>
          <a:prstGeom prst="rect">
            <a:avLst/>
          </a:prstGeom>
        </p:spPr>
      </p:pic>
    </p:spTree>
    <p:extLst>
      <p:ext uri="{BB962C8B-B14F-4D97-AF65-F5344CB8AC3E}">
        <p14:creationId xmlns:p14="http://schemas.microsoft.com/office/powerpoint/2010/main" val="230003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MEWA-Areal</a:t>
            </a:r>
          </a:p>
        </p:txBody>
      </p:sp>
      <p:sp>
        <p:nvSpPr>
          <p:cNvPr id="3" name="Inhaltsplatzhalter 2"/>
          <p:cNvSpPr>
            <a:spLocks noGrp="1"/>
          </p:cNvSpPr>
          <p:nvPr>
            <p:ph idx="1"/>
          </p:nvPr>
        </p:nvSpPr>
        <p:spPr>
          <a:xfrm>
            <a:off x="609600" y="982134"/>
            <a:ext cx="10972800" cy="559018"/>
          </a:xfrm>
        </p:spPr>
        <p:txBody>
          <a:bodyPr>
            <a:noAutofit/>
          </a:bodyPr>
          <a:lstStyle/>
          <a:p>
            <a:pPr marL="0" indent="0">
              <a:buNone/>
            </a:pPr>
            <a:r>
              <a:rPr lang="de-DE" sz="2400" dirty="0"/>
              <a:t>160 Wohnungen, 2200 m² Gewerbe (ehem. Industrie)</a:t>
            </a:r>
            <a:endParaRPr lang="de-CH" sz="2400" dirty="0"/>
          </a:p>
          <a:p>
            <a:pPr marL="0" indent="0">
              <a:buNone/>
            </a:pPr>
            <a:r>
              <a:rPr lang="de-CH" sz="2400" dirty="0">
                <a:hlinkClick r:id="rId3"/>
              </a:rPr>
              <a:t>mewa-areal.ch/</a:t>
            </a:r>
            <a:r>
              <a:rPr lang="de-CH" sz="2400" dirty="0"/>
              <a:t> </a:t>
            </a:r>
          </a:p>
        </p:txBody>
      </p:sp>
      <p:sp>
        <p:nvSpPr>
          <p:cNvPr id="4" name="Foliennummernplatzhalter 3"/>
          <p:cNvSpPr>
            <a:spLocks noGrp="1"/>
          </p:cNvSpPr>
          <p:nvPr>
            <p:ph type="sldNum" sz="quarter" idx="10"/>
          </p:nvPr>
        </p:nvSpPr>
        <p:spPr/>
        <p:txBody>
          <a:bodyPr/>
          <a:lstStyle/>
          <a:p>
            <a:pPr>
              <a:defRPr/>
            </a:pPr>
            <a:fld id="{D61D035F-14A5-4A7B-988F-434DB550A13B}" type="slidenum">
              <a:rPr lang="de-CH" altLang="de-DE" smtClean="0"/>
              <a:pPr>
                <a:defRPr/>
              </a:pPr>
              <a:t>9</a:t>
            </a:fld>
            <a:endParaRPr lang="de-CH" altLang="de-DE"/>
          </a:p>
        </p:txBody>
      </p:sp>
      <p:pic>
        <p:nvPicPr>
          <p:cNvPr id="6" name="Grafik 5"/>
          <p:cNvPicPr>
            <a:picLocks noChangeAspect="1"/>
          </p:cNvPicPr>
          <p:nvPr/>
        </p:nvPicPr>
        <p:blipFill>
          <a:blip r:embed="rId4"/>
          <a:stretch>
            <a:fillRect/>
          </a:stretch>
        </p:blipFill>
        <p:spPr>
          <a:xfrm>
            <a:off x="704336" y="1883736"/>
            <a:ext cx="6793744" cy="4838797"/>
          </a:xfrm>
          <a:prstGeom prst="rect">
            <a:avLst/>
          </a:prstGeom>
        </p:spPr>
      </p:pic>
      <p:pic>
        <p:nvPicPr>
          <p:cNvPr id="7" name="Grafik 6"/>
          <p:cNvPicPr/>
          <p:nvPr/>
        </p:nvPicPr>
        <p:blipFill>
          <a:blip r:embed="rId5"/>
          <a:stretch>
            <a:fillRect/>
          </a:stretch>
        </p:blipFill>
        <p:spPr>
          <a:xfrm>
            <a:off x="7592816" y="1884551"/>
            <a:ext cx="4338989" cy="4837982"/>
          </a:xfrm>
          <a:prstGeom prst="rect">
            <a:avLst/>
          </a:prstGeom>
        </p:spPr>
      </p:pic>
    </p:spTree>
    <p:extLst>
      <p:ext uri="{BB962C8B-B14F-4D97-AF65-F5344CB8AC3E}">
        <p14:creationId xmlns:p14="http://schemas.microsoft.com/office/powerpoint/2010/main" val="3499007925"/>
      </p:ext>
    </p:extLst>
  </p:cSld>
  <p:clrMapOvr>
    <a:masterClrMapping/>
  </p:clrMapOvr>
</p:sld>
</file>

<file path=ppt/theme/theme1.xml><?xml version="1.0" encoding="utf-8"?>
<a:theme xmlns:a="http://schemas.openxmlformats.org/drawingml/2006/main" name="1_Stadt Wädenswil">
  <a:themeElements>
    <a:clrScheme name="1_Stadt Wädenswi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dt Wädenswi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dt Wädenswi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dt Wädenswi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dt Wädenswi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dt Wädenswi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dt Wädenswi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dt Wädenswi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dt Wädenswi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dt Wädenswi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dt Wädenswi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dt Wädenswi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dt Wädenswi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dt Wädenswi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 Point Stadt Wädenswil-16-9.pot [Schreibgeschützt] [Kompatibilitätsmodus]" id="{26DF7E55-626A-42A6-AD81-F81049E38DEB}" vid="{EBEB51C1-CBEA-4F6B-BD9C-1BCAE8FD553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1297</Words>
  <Application>Microsoft Macintosh PowerPoint</Application>
  <PresentationFormat>Breitbild</PresentationFormat>
  <Paragraphs>212</Paragraphs>
  <Slides>17</Slides>
  <Notes>9</Notes>
  <HiddenSlides>1</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Times New Roman</vt:lpstr>
      <vt:lpstr>1_Stadt Wädenswil</vt:lpstr>
      <vt:lpstr>PowerPoint-Präsentation</vt:lpstr>
      <vt:lpstr>Erfolgsfaktoren in der Arealentwicklung </vt:lpstr>
      <vt:lpstr>Wädenswil – auf einen Blick </vt:lpstr>
      <vt:lpstr>Wädenswil – Kennzahlen u.a.m. </vt:lpstr>
      <vt:lpstr>Fünf Arealentwicklungen</vt:lpstr>
      <vt:lpstr>AuPark</vt:lpstr>
      <vt:lpstr>Hangenmoos</vt:lpstr>
      <vt:lpstr>Ortszentrum: Areal Coop / ZKB</vt:lpstr>
      <vt:lpstr>MEWA-Areal</vt:lpstr>
      <vt:lpstr>Gessner-Areal (Alte Fabrik) </vt:lpstr>
      <vt:lpstr>Immobilien: Mikro- und Makrolage</vt:lpstr>
      <vt:lpstr>Übergeordnete Planung beachten</vt:lpstr>
      <vt:lpstr>Konkreten Bedarf formulieren</vt:lpstr>
      <vt:lpstr>Dialog mit Grundeigentümer</vt:lpstr>
      <vt:lpstr>Eigene Entwicklung: Gewerbepark</vt:lpstr>
      <vt:lpstr>Gewerbepark Werkstadt Zürisee II</vt:lpstr>
      <vt:lpstr>Entwicklungskonzept</vt:lpstr>
    </vt:vector>
  </TitlesOfParts>
  <Company>Stadt Wädenswil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Klimascanner Test Wädenswil: Konfetti-Platz</dc:title>
  <dc:creator>Weibel Bettina</dc:creator>
  <cp:lastModifiedBy>Christian Schönbächler</cp:lastModifiedBy>
  <cp:revision>59</cp:revision>
  <cp:lastPrinted>2025-06-12T12:08:54Z</cp:lastPrinted>
  <dcterms:created xsi:type="dcterms:W3CDTF">2024-08-16T11:23:38Z</dcterms:created>
  <dcterms:modified xsi:type="dcterms:W3CDTF">2025-08-19T14:14:10Z</dcterms:modified>
</cp:coreProperties>
</file>