
<file path=[Content_Types].xml><?xml version="1.0" encoding="utf-8"?>
<Types xmlns="http://schemas.openxmlformats.org/package/2006/content-types">
  <Default Extension="bin" ContentType="image/jpeg"/>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1"/>
  </p:notesMasterIdLst>
  <p:sldIdLst>
    <p:sldId id="256" r:id="rId5"/>
    <p:sldId id="264" r:id="rId6"/>
    <p:sldId id="508" r:id="rId7"/>
    <p:sldId id="258" r:id="rId8"/>
    <p:sldId id="259" r:id="rId9"/>
    <p:sldId id="569" r:id="rId10"/>
    <p:sldId id="566" r:id="rId11"/>
    <p:sldId id="290" r:id="rId12"/>
    <p:sldId id="391" r:id="rId13"/>
    <p:sldId id="509" r:id="rId14"/>
    <p:sldId id="567" r:id="rId15"/>
    <p:sldId id="301" r:id="rId16"/>
    <p:sldId id="265" r:id="rId17"/>
    <p:sldId id="570" r:id="rId18"/>
    <p:sldId id="266" r:id="rId19"/>
    <p:sldId id="451" r:id="rId20"/>
    <p:sldId id="452" r:id="rId21"/>
    <p:sldId id="571" r:id="rId22"/>
    <p:sldId id="275" r:id="rId23"/>
    <p:sldId id="572" r:id="rId24"/>
    <p:sldId id="417" r:id="rId25"/>
    <p:sldId id="453" r:id="rId26"/>
    <p:sldId id="573" r:id="rId27"/>
    <p:sldId id="263" r:id="rId28"/>
    <p:sldId id="261" r:id="rId29"/>
    <p:sldId id="257" r:id="rId30"/>
  </p:sldIdLst>
  <p:sldSz cx="24384000" cy="13716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80" userDrawn="1">
          <p15:clr>
            <a:srgbClr val="A4A3A4"/>
          </p15:clr>
        </p15:guide>
        <p15:guide id="2" orient="horz" pos="436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AD9400-DDAB-228B-D2C0-71E20B797DF1}" name="Milena Kunz | FolienWerke GmbH" initials="MK|FG" userId="S::milena@folienwerke.ch::6368de57-fb2f-4713-9073-9556af846cf5" providerId="AD"/>
  <p188:author id="{22B18A46-A0D8-CCBE-0760-A08BA3A267DD}" name="Krauss Astrid HSLU" initials="KAH" userId="S::astrid.krauss@hslu.ch::05774647-534d-4e7b-bf42-e02b76d28550" providerId="AD"/>
  <p188:author id="{58412792-B17C-5C03-55E9-3560B444D1AD}" name="Amenda Ina HSLU" initials="AH" userId="S::ina.amenda@hslu.ch::f76260df-1f8e-4a68-90ac-20db44d17e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C5D8"/>
    <a:srgbClr val="F6A9B2"/>
    <a:srgbClr val="BB365D"/>
    <a:srgbClr val="FFE086"/>
    <a:srgbClr val="F7A315"/>
    <a:srgbClr val="BAE0EA"/>
    <a:srgbClr val="449DC2"/>
    <a:srgbClr val="DAEEF3"/>
    <a:srgbClr val="FBD0D3"/>
    <a:srgbClr val="FFF0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66834" autoAdjust="0"/>
  </p:normalViewPr>
  <p:slideViewPr>
    <p:cSldViewPr snapToGrid="0">
      <p:cViewPr varScale="1">
        <p:scale>
          <a:sx n="34" d="100"/>
          <a:sy n="34" d="100"/>
        </p:scale>
        <p:origin x="1476" y="78"/>
      </p:cViewPr>
      <p:guideLst>
        <p:guide pos="7680"/>
        <p:guide orient="horz" pos="4365"/>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A2682-9BBE-44F1-865A-71E92CD2A545}"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CBD9D-9EF3-4CA3-8346-68DA1B2B2DC1}" type="slidenum">
              <a:rPr lang="en-US" smtClean="0"/>
              <a:t>‹Nr.›</a:t>
            </a:fld>
            <a:endParaRPr lang="en-US"/>
          </a:p>
        </p:txBody>
      </p:sp>
    </p:spTree>
    <p:extLst>
      <p:ext uri="{BB962C8B-B14F-4D97-AF65-F5344CB8AC3E}">
        <p14:creationId xmlns:p14="http://schemas.microsoft.com/office/powerpoint/2010/main" val="241488794"/>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ochdorf.ch/aktuelle-projekte/entwicklung-suediareal/zustaendigkeiten-und-projektorganisation.html/936"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hochdorf.ch/aktuelle-projekte/entwicklung-suediareal/mitwirkung.html/944" TargetMode="External"/><Relationship Id="rId4" Type="http://schemas.openxmlformats.org/officeDocument/2006/relationships/hyperlink" Target="https://www.hochdorf.ch/aktuelle-projekte/entwicklung-suediareal/prozessablauf.html/937"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eubad.org/veranstaltungen" TargetMode="External"/><Relationship Id="rId7" Type="http://schemas.openxmlformats.org/officeDocument/2006/relationships/hyperlink" Target="https://neubad.org/ateliers-co-working"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neubad.org/nutzerinnen" TargetMode="External"/><Relationship Id="rId5" Type="http://schemas.openxmlformats.org/officeDocument/2006/relationships/hyperlink" Target="https://neubad.org/mieten" TargetMode="External"/><Relationship Id="rId4" Type="http://schemas.openxmlformats.org/officeDocument/2006/relationships/hyperlink" Target="https://neubad.org/bistro"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76978-B5BE-3F3A-4BAE-0D1C5D892E7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BCD7192-92BD-086E-75DA-BC7368C56C9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4443C65-21FF-D57A-EB15-1D2216929DA5}"/>
              </a:ext>
            </a:extLst>
          </p:cNvPr>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de-CH" sz="1100" b="0" dirty="0">
                <a:effectLst/>
                <a:latin typeface="Verdana" panose="020B0604030504040204" pitchFamily="34" charset="0"/>
                <a:ea typeface="Calibri" panose="020F0502020204030204" pitchFamily="34" charset="0"/>
                <a:cs typeface="Times New Roman" panose="02020603050405020304" pitchFamily="18" charset="0"/>
              </a:rPr>
              <a:t>Pläne Kanton Schwyz.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de-CH" sz="1100" b="0"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lang="de-CH" sz="1100" b="0"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de-CH" sz="1100" b="0" dirty="0">
                <a:effectLst/>
                <a:latin typeface="Verdana" panose="020B0604030504040204" pitchFamily="34" charset="0"/>
                <a:ea typeface="Calibri" panose="020F0502020204030204" pitchFamily="34" charset="0"/>
                <a:cs typeface="Times New Roman" panose="02020603050405020304" pitchFamily="18" charset="0"/>
              </a:rPr>
              <a:t>Areal. </a:t>
            </a:r>
            <a:r>
              <a:rPr lang="de-CH" sz="1800" dirty="0">
                <a:effectLst/>
                <a:latin typeface="Verdana" panose="020B0604030504040204" pitchFamily="34" charset="0"/>
                <a:ea typeface="Calibri" panose="020F0502020204030204" pitchFamily="34" charset="0"/>
                <a:cs typeface="Times New Roman" panose="02020603050405020304" pitchFamily="18" charset="0"/>
              </a:rPr>
              <a:t>besagte Gebiet an der Bahnhofstrasse umfasst in der "Arealbetrachtung" nebst dem ehemaligen AHV-Gebäude (Bahnhofstrasse 15) auch das heutige Lokal der Stützpunktfeuerwehr Schwyz und die gemeindeeigenen Parkplätze. Zone für öffentliche Bauten und Anlagen </a:t>
            </a:r>
            <a:r>
              <a:rPr lang="de-CH" sz="1100" b="0" dirty="0">
                <a:effectLst/>
                <a:latin typeface="Verdana" panose="020B0604030504040204" pitchFamily="34" charset="0"/>
                <a:ea typeface="Calibri" panose="020F0502020204030204" pitchFamily="34" charset="0"/>
                <a:cs typeface="Times New Roman" panose="02020603050405020304" pitchFamily="18" charset="0"/>
              </a:rPr>
              <a:t>Vielmehr soll für diesen in Zusammenarbeit mit der Gemeinde eine wertschöpfende und zentrumsfördernde Neunutzung angestossen werden. Dafür wird im Rahmen einer Investorenausschreibung die Vergabe eines Baurechts an einen privaten Investor ins Auge gefasst.</a:t>
            </a:r>
          </a:p>
          <a:p>
            <a:r>
              <a:rPr lang="de-CH" dirty="0"/>
              <a:t>Studienverfahren. Hochbauamt, Kanton , Gemeinde, Gewerbeverein Schwyz. </a:t>
            </a:r>
            <a:r>
              <a:rPr lang="de-CH" sz="1800" b="0" dirty="0">
                <a:effectLst/>
                <a:latin typeface="Verdana" panose="020B0604030504040204" pitchFamily="34" charset="0"/>
                <a:ea typeface="Calibri" panose="020F0502020204030204" pitchFamily="34" charset="0"/>
                <a:cs typeface="Times New Roman" panose="02020603050405020304" pitchFamily="18" charset="0"/>
              </a:rPr>
              <a:t>Die Studienprojekte bestätigten die hohe Attraktivität des frei werdenden Areals für privatwirtschaftliche Nachfolgenutzungen </a:t>
            </a:r>
            <a:r>
              <a:rPr lang="de-CH" sz="1800" b="0" dirty="0" err="1">
                <a:effectLst/>
                <a:latin typeface="Verdana" panose="020B0604030504040204" pitchFamily="34" charset="0"/>
                <a:ea typeface="Calibri" panose="020F0502020204030204" pitchFamily="34" charset="0"/>
                <a:cs typeface="Times New Roman" panose="02020603050405020304" pitchFamily="18" charset="0"/>
              </a:rPr>
              <a:t>ugewerbliche</a:t>
            </a:r>
            <a:r>
              <a:rPr lang="de-CH" sz="1800" b="0" dirty="0">
                <a:effectLst/>
                <a:latin typeface="Verdana" panose="020B0604030504040204" pitchFamily="34" charset="0"/>
                <a:ea typeface="Calibri" panose="020F0502020204030204" pitchFamily="34" charset="0"/>
                <a:cs typeface="Times New Roman" panose="02020603050405020304" pitchFamily="18" charset="0"/>
              </a:rPr>
              <a:t> Nutzungen im Vordergrund, aber auch anderweitige zentrumsfördernde Elemente oder öffentlich zugängliche Bereiche wie etwa Kulturräume oder Grünflächen sollen möglich sein. Ergebnis dieser </a:t>
            </a:r>
            <a:r>
              <a:rPr lang="de-CH" sz="1800" b="1" dirty="0">
                <a:effectLst/>
                <a:latin typeface="Verdana" panose="020B0604030504040204" pitchFamily="34" charset="0"/>
                <a:ea typeface="Calibri" panose="020F0502020204030204" pitchFamily="34" charset="0"/>
                <a:cs typeface="Times New Roman" panose="02020603050405020304" pitchFamily="18" charset="0"/>
              </a:rPr>
              <a:t>Zieldefinition</a:t>
            </a:r>
            <a:r>
              <a:rPr lang="de-CH" sz="1800" b="0" dirty="0">
                <a:effectLst/>
                <a:latin typeface="Verdana" panose="020B0604030504040204" pitchFamily="34" charset="0"/>
                <a:ea typeface="Calibri" panose="020F0502020204030204" pitchFamily="34" charset="0"/>
                <a:cs typeface="Times New Roman" panose="02020603050405020304" pitchFamily="18" charset="0"/>
              </a:rPr>
              <a:t> ist </a:t>
            </a:r>
          </a:p>
          <a:p>
            <a:endParaRPr lang="de-CH" sz="1800" b="0" dirty="0">
              <a:effectLst/>
              <a:latin typeface="Verdana" panose="020B0604030504040204" pitchFamily="34" charset="0"/>
              <a:ea typeface="Calibri" panose="020F0502020204030204" pitchFamily="34" charset="0"/>
              <a:cs typeface="Times New Roman" panose="02020603050405020304" pitchFamily="18" charset="0"/>
            </a:endParaRPr>
          </a:p>
          <a:p>
            <a:r>
              <a:rPr lang="de-CH" sz="1800" b="0" dirty="0">
                <a:effectLst/>
                <a:latin typeface="Verdana" panose="020B0604030504040204" pitchFamily="34" charset="0"/>
                <a:ea typeface="Calibri" panose="020F0502020204030204" pitchFamily="34" charset="0"/>
                <a:cs typeface="Times New Roman" panose="02020603050405020304" pitchFamily="18" charset="0"/>
              </a:rPr>
              <a:t>Zwischennutzungen / Ausprobieren</a:t>
            </a:r>
          </a:p>
          <a:p>
            <a:pPr>
              <a:lnSpc>
                <a:spcPts val="1300"/>
              </a:lnSpc>
              <a:buNone/>
            </a:pPr>
            <a:r>
              <a:rPr lang="de-CH" sz="1800" b="1" dirty="0">
                <a:effectLst/>
                <a:latin typeface="Verdana" panose="020B0604030504040204" pitchFamily="34" charset="0"/>
                <a:ea typeface="Calibri" panose="020F0502020204030204" pitchFamily="34" charset="0"/>
                <a:cs typeface="Times New Roman" panose="02020603050405020304" pitchFamily="18" charset="0"/>
              </a:rPr>
              <a:t>Die beschriebenen Verfahrensschritte mit dem Ergebnis einer Teilzonenplanvorlage dürften gemäss aktueller Einschätzung insgesamt rund drei Jahre in Anspruch nehmen, sodass etwa im Jahr 2027 mit einer entsprechenden Volksabstimmung in der Gemeinde Schwyz gerechnet werden kann. Der ungefähre Fahrplan bis dahin sieht entsprechend wie folgt aus:</a:t>
            </a:r>
            <a:endParaRPr lang="de-CH"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ts val="1300"/>
              </a:lnSpc>
              <a:buNone/>
            </a:pPr>
            <a:r>
              <a:rPr lang="de-CH" sz="1800" b="1" dirty="0">
                <a:effectLst/>
                <a:latin typeface="Verdana" panose="020B0604030504040204" pitchFamily="34" charset="0"/>
                <a:ea typeface="Calibri" panose="020F0502020204030204" pitchFamily="34" charset="0"/>
                <a:cs typeface="Times New Roman" panose="02020603050405020304" pitchFamily="18" charset="0"/>
              </a:rPr>
              <a:t>Erarbeitung Teilrevision kommunale Nutzungsplanung</a:t>
            </a:r>
            <a:endParaRPr lang="de-CH"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ts val="1300"/>
              </a:lnSpc>
              <a:buNone/>
            </a:pPr>
            <a:r>
              <a:rPr lang="de-CH" sz="1800" b="1" dirty="0">
                <a:effectLst/>
                <a:latin typeface="Verdana" panose="020B0604030504040204" pitchFamily="34" charset="0"/>
                <a:ea typeface="Calibri" panose="020F0502020204030204" pitchFamily="34" charset="0"/>
                <a:cs typeface="Times New Roman" panose="02020603050405020304" pitchFamily="18" charset="0"/>
              </a:rPr>
              <a:t>bis 2. Quartal 2025</a:t>
            </a:r>
            <a:endParaRPr lang="de-CH"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ts val="1300"/>
              </a:lnSpc>
              <a:buNone/>
            </a:pPr>
            <a:r>
              <a:rPr lang="de-CH" sz="1800" b="1" dirty="0">
                <a:effectLst/>
                <a:latin typeface="Verdana" panose="020B0604030504040204" pitchFamily="34" charset="0"/>
                <a:ea typeface="Calibri" panose="020F0502020204030204" pitchFamily="34" charset="0"/>
                <a:cs typeface="Times New Roman" panose="02020603050405020304" pitchFamily="18" charset="0"/>
              </a:rPr>
              <a:t>Mitwirkung und kantonale Vorprüfung</a:t>
            </a:r>
            <a:endParaRPr lang="de-CH"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ts val="1300"/>
              </a:lnSpc>
              <a:buNone/>
            </a:pPr>
            <a:r>
              <a:rPr lang="de-CH" sz="1800" b="1" dirty="0">
                <a:effectLst/>
                <a:latin typeface="Verdana" panose="020B0604030504040204" pitchFamily="34" charset="0"/>
                <a:ea typeface="Calibri" panose="020F0502020204030204" pitchFamily="34" charset="0"/>
                <a:cs typeface="Times New Roman" panose="02020603050405020304" pitchFamily="18" charset="0"/>
              </a:rPr>
              <a:t>bis 1. Quartal 2026</a:t>
            </a:r>
            <a:endParaRPr lang="de-CH"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ts val="1300"/>
              </a:lnSpc>
              <a:buNone/>
            </a:pPr>
            <a:r>
              <a:rPr lang="de-CH" sz="1800" b="1" dirty="0">
                <a:effectLst/>
                <a:latin typeface="Verdana" panose="020B0604030504040204" pitchFamily="34" charset="0"/>
                <a:ea typeface="Calibri" panose="020F0502020204030204" pitchFamily="34" charset="0"/>
                <a:cs typeface="Times New Roman" panose="02020603050405020304" pitchFamily="18" charset="0"/>
              </a:rPr>
              <a:t>Öffentliche Auflage inkl. allfälligen </a:t>
            </a:r>
            <a:r>
              <a:rPr lang="de-CH" sz="1800" b="1" dirty="0" err="1">
                <a:effectLst/>
                <a:latin typeface="Verdana" panose="020B0604030504040204" pitchFamily="34" charset="0"/>
                <a:ea typeface="Calibri" panose="020F0502020204030204" pitchFamily="34" charset="0"/>
                <a:cs typeface="Times New Roman" panose="02020603050405020304" pitchFamily="18" charset="0"/>
              </a:rPr>
              <a:t>Einspracheverhandlungen</a:t>
            </a:r>
            <a:br>
              <a:rPr lang="de-CH" sz="1800" b="1" dirty="0">
                <a:effectLst/>
                <a:latin typeface="Verdana" panose="020B0604030504040204" pitchFamily="34" charset="0"/>
                <a:ea typeface="Calibri" panose="020F0502020204030204" pitchFamily="34" charset="0"/>
                <a:cs typeface="Times New Roman" panose="02020603050405020304" pitchFamily="18" charset="0"/>
              </a:rPr>
            </a:br>
            <a:r>
              <a:rPr lang="de-CH" sz="1800" b="1" dirty="0">
                <a:effectLst/>
                <a:latin typeface="Verdana" panose="020B0604030504040204" pitchFamily="34" charset="0"/>
                <a:ea typeface="Calibri" panose="020F0502020204030204" pitchFamily="34" charset="0"/>
                <a:cs typeface="Times New Roman" panose="02020603050405020304" pitchFamily="18" charset="0"/>
              </a:rPr>
              <a:t>(Annahme: kein Weiterzug allfälliger Einsprachen)</a:t>
            </a:r>
            <a:endParaRPr lang="de-CH"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ts val="1300"/>
              </a:lnSpc>
              <a:buNone/>
            </a:pPr>
            <a:r>
              <a:rPr lang="de-CH" sz="1800" b="1" dirty="0">
                <a:effectLst/>
                <a:latin typeface="Verdana" panose="020B0604030504040204" pitchFamily="34" charset="0"/>
                <a:ea typeface="Calibri" panose="020F0502020204030204" pitchFamily="34" charset="0"/>
                <a:cs typeface="Times New Roman" panose="02020603050405020304" pitchFamily="18" charset="0"/>
              </a:rPr>
              <a:t>bis 4. Quartal 2026</a:t>
            </a:r>
            <a:endParaRPr lang="de-CH"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ts val="1300"/>
              </a:lnSpc>
              <a:buNone/>
            </a:pPr>
            <a:r>
              <a:rPr lang="de-CH" sz="1800" b="1" dirty="0">
                <a:effectLst/>
                <a:latin typeface="Verdana" panose="020B0604030504040204" pitchFamily="34" charset="0"/>
                <a:ea typeface="Calibri" panose="020F0502020204030204" pitchFamily="34" charset="0"/>
                <a:cs typeface="Times New Roman" panose="02020603050405020304" pitchFamily="18" charset="0"/>
              </a:rPr>
              <a:t>Gemeindeversammlung</a:t>
            </a:r>
            <a:endParaRPr lang="de-CH"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ts val="1300"/>
              </a:lnSpc>
              <a:buNone/>
            </a:pPr>
            <a:r>
              <a:rPr lang="de-CH" sz="1800" b="1" dirty="0">
                <a:effectLst/>
                <a:latin typeface="Verdana" panose="020B0604030504040204" pitchFamily="34" charset="0"/>
                <a:ea typeface="Calibri" panose="020F0502020204030204" pitchFamily="34" charset="0"/>
                <a:cs typeface="Times New Roman" panose="02020603050405020304" pitchFamily="18" charset="0"/>
              </a:rPr>
              <a:t>bis 2. Quartal 2027</a:t>
            </a:r>
            <a:endParaRPr lang="de-CH"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ts val="1300"/>
              </a:lnSpc>
              <a:buNone/>
            </a:pPr>
            <a:r>
              <a:rPr lang="de-CH" sz="1800" b="1" dirty="0">
                <a:effectLst/>
                <a:latin typeface="Verdana" panose="020B0604030504040204" pitchFamily="34" charset="0"/>
                <a:ea typeface="Calibri" panose="020F0502020204030204" pitchFamily="34" charset="0"/>
                <a:cs typeface="Times New Roman" panose="02020603050405020304" pitchFamily="18" charset="0"/>
              </a:rPr>
              <a:t>Urnenabstimmung</a:t>
            </a:r>
            <a:endParaRPr lang="de-CH"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ts val="1300"/>
              </a:lnSpc>
              <a:buNone/>
            </a:pPr>
            <a:r>
              <a:rPr lang="de-CH" sz="1800" b="1" dirty="0">
                <a:effectLst/>
                <a:latin typeface="Verdana" panose="020B0604030504040204" pitchFamily="34" charset="0"/>
                <a:ea typeface="Calibri" panose="020F0502020204030204" pitchFamily="34" charset="0"/>
                <a:cs typeface="Times New Roman" panose="02020603050405020304" pitchFamily="18" charset="0"/>
              </a:rPr>
              <a:t>bis 3. Quartal 2027</a:t>
            </a:r>
            <a:endParaRPr lang="de-CH"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ts val="1300"/>
              </a:lnSpc>
              <a:buNone/>
            </a:pPr>
            <a:r>
              <a:rPr lang="de-CH" sz="1800" b="1" dirty="0">
                <a:effectLst/>
                <a:latin typeface="Verdana" panose="020B0604030504040204" pitchFamily="34" charset="0"/>
                <a:ea typeface="Calibri" panose="020F0502020204030204" pitchFamily="34" charset="0"/>
                <a:cs typeface="Times New Roman" panose="02020603050405020304" pitchFamily="18" charset="0"/>
              </a:rPr>
              <a:t>Genehmigung Regierungsrat</a:t>
            </a:r>
            <a:endParaRPr lang="de-CH"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ts val="1300"/>
              </a:lnSpc>
              <a:buNone/>
            </a:pPr>
            <a:r>
              <a:rPr lang="de-CH" sz="1800" b="1" dirty="0">
                <a:effectLst/>
                <a:latin typeface="Verdana" panose="020B0604030504040204" pitchFamily="34" charset="0"/>
                <a:ea typeface="Calibri" panose="020F0502020204030204" pitchFamily="34" charset="0"/>
                <a:cs typeface="Times New Roman" panose="02020603050405020304" pitchFamily="18" charset="0"/>
              </a:rPr>
              <a:t>bis 4. Quartal 2027</a:t>
            </a:r>
            <a:endParaRPr lang="de-CH"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ts val="1300"/>
              </a:lnSpc>
            </a:pPr>
            <a:r>
              <a:rPr lang="de-CH" sz="1800" b="1" dirty="0">
                <a:effectLst/>
                <a:latin typeface="Verdana" panose="020B0604030504040204" pitchFamily="34" charset="0"/>
                <a:ea typeface="Calibri" panose="020F0502020204030204" pitchFamily="34" charset="0"/>
                <a:cs typeface="Times New Roman" panose="02020603050405020304" pitchFamily="18" charset="0"/>
              </a:rPr>
              <a:t> </a:t>
            </a:r>
          </a:p>
          <a:p>
            <a:r>
              <a:rPr lang="de-CH" sz="1800" b="1" dirty="0">
                <a:effectLst/>
                <a:latin typeface="Verdana" panose="020B0604030504040204" pitchFamily="34" charset="0"/>
                <a:ea typeface="Calibri" panose="020F0502020204030204" pitchFamily="34" charset="0"/>
                <a:cs typeface="Times New Roman" panose="02020603050405020304" pitchFamily="18" charset="0"/>
              </a:rPr>
              <a:t>Parallel dazu erfolgen die erforderlichen Vorarbeiten für die angestrebte Investorenausschreibung, Auslösung nach Annahme der TZPR.</a:t>
            </a:r>
          </a:p>
          <a:p>
            <a:endParaRPr lang="de-CH" sz="1800" b="1" dirty="0">
              <a:effectLst/>
              <a:latin typeface="Verdana" panose="020B0604030504040204" pitchFamily="34" charset="0"/>
              <a:ea typeface="Calibri" panose="020F0502020204030204" pitchFamily="34" charset="0"/>
              <a:cs typeface="Times New Roman" panose="02020603050405020304" pitchFamily="18" charset="0"/>
            </a:endParaRPr>
          </a:p>
          <a:p>
            <a:r>
              <a:rPr lang="de-CH" sz="1800" b="1" dirty="0">
                <a:effectLst/>
                <a:latin typeface="Verdana" panose="020B0604030504040204" pitchFamily="34" charset="0"/>
                <a:ea typeface="Calibri" panose="020F0502020204030204" pitchFamily="34" charset="0"/>
                <a:cs typeface="Times New Roman" panose="02020603050405020304" pitchFamily="18" charset="0"/>
              </a:rPr>
              <a:t>Formelle Partizipation im Rahmen der Mitwirkung der TRZ</a:t>
            </a:r>
          </a:p>
          <a:p>
            <a:r>
              <a:rPr lang="de-CH" sz="1800" b="1" dirty="0">
                <a:effectLst/>
                <a:latin typeface="Verdana" panose="020B0604030504040204" pitchFamily="34" charset="0"/>
                <a:ea typeface="Calibri" panose="020F0502020204030204" pitchFamily="34" charset="0"/>
                <a:cs typeface="Times New Roman" panose="02020603050405020304" pitchFamily="18" charset="0"/>
              </a:rPr>
              <a:t>Empfehlung: </a:t>
            </a:r>
            <a:r>
              <a:rPr lang="de-CH" sz="1800" b="1" dirty="0" err="1">
                <a:effectLst/>
                <a:latin typeface="Verdana" panose="020B0604030504040204" pitchFamily="34" charset="0"/>
                <a:ea typeface="Calibri" panose="020F0502020204030204" pitchFamily="34" charset="0"/>
                <a:cs typeface="Times New Roman" panose="02020603050405020304" pitchFamily="18" charset="0"/>
              </a:rPr>
              <a:t>Bgleitender</a:t>
            </a:r>
            <a:r>
              <a:rPr lang="de-CH" sz="1800" b="1" dirty="0">
                <a:effectLst/>
                <a:latin typeface="Verdana" panose="020B0604030504040204" pitchFamily="34" charset="0"/>
                <a:ea typeface="Calibri" panose="020F0502020204030204" pitchFamily="34" charset="0"/>
                <a:cs typeface="Times New Roman" panose="02020603050405020304" pitchFamily="18" charset="0"/>
              </a:rPr>
              <a:t> informeller Prozess: Beispiele. Hochdorf, Lichtensteig, etc.</a:t>
            </a:r>
          </a:p>
          <a:p>
            <a:endParaRPr lang="de-CH" sz="1800" b="1" dirty="0">
              <a:effectLst/>
              <a:latin typeface="Verdana" panose="020B0604030504040204" pitchFamily="34" charset="0"/>
              <a:ea typeface="Calibri" panose="020F0502020204030204" pitchFamily="34" charset="0"/>
              <a:cs typeface="Times New Roman" panose="02020603050405020304" pitchFamily="18" charset="0"/>
            </a:endParaRPr>
          </a:p>
          <a:p>
            <a:pPr>
              <a:lnSpc>
                <a:spcPts val="1300"/>
              </a:lnSpc>
              <a:buNone/>
            </a:pPr>
            <a:r>
              <a:rPr lang="de-CH" sz="1800" dirty="0">
                <a:effectLst/>
                <a:latin typeface="Verdana" panose="020B0604030504040204" pitchFamily="34" charset="0"/>
                <a:ea typeface="Calibri" panose="020F0502020204030204" pitchFamily="34" charset="0"/>
                <a:cs typeface="Times New Roman" panose="02020603050405020304" pitchFamily="18" charset="0"/>
              </a:rPr>
              <a:t>Insgesamt ist der Gemeinderat Schwyz zur klaren Haltung gelangt, dass eine Arealentwicklung an der Bahnhofstrasse in der Hauptverantwortung des Grundeigentümers, also des Kantons, verbleiben soll. Der zentrale Einbezug der Öffentlichkeit ist im Rahmen der weiteren Planungsschritte gewährleistet. Der Gemeinderat Schwyz ist zuversichtlich, dass mit der Unterstützung des kantonalen Amts für Wirtschaft und den Einflussmöglichkeiten der Schwyzerinnen und Schwyzer das Dorfzentrum mit der Arealentwicklung nachhaltig aufgewertet wird und mehrheitsfähige Lösungen entstehen werden.</a:t>
            </a:r>
          </a:p>
          <a:p>
            <a:pPr>
              <a:lnSpc>
                <a:spcPts val="1300"/>
              </a:lnSpc>
            </a:pPr>
            <a:r>
              <a:rPr lang="de-CH" sz="1800" dirty="0">
                <a:effectLst/>
                <a:latin typeface="Verdana" panose="020B0604030504040204" pitchFamily="34" charset="0"/>
                <a:ea typeface="Calibri" panose="020F0502020204030204" pitchFamily="34" charset="0"/>
                <a:cs typeface="Times New Roman" panose="02020603050405020304" pitchFamily="18" charset="0"/>
              </a:rPr>
              <a:t> </a:t>
            </a:r>
          </a:p>
          <a:p>
            <a:endParaRPr lang="de-CH" b="0" dirty="0"/>
          </a:p>
        </p:txBody>
      </p:sp>
      <p:sp>
        <p:nvSpPr>
          <p:cNvPr id="4" name="Foliennummernplatzhalter 3">
            <a:extLst>
              <a:ext uri="{FF2B5EF4-FFF2-40B4-BE49-F238E27FC236}">
                <a16:creationId xmlns:a16="http://schemas.microsoft.com/office/drawing/2014/main" id="{B3C5D514-0D8C-EA77-C1AC-6CEBBA403386}"/>
              </a:ext>
            </a:extLst>
          </p:cNvPr>
          <p:cNvSpPr>
            <a:spLocks noGrp="1"/>
          </p:cNvSpPr>
          <p:nvPr>
            <p:ph type="sldNum" sz="quarter" idx="5"/>
          </p:nvPr>
        </p:nvSpPr>
        <p:spPr/>
        <p:txBody>
          <a:bodyPr/>
          <a:lstStyle/>
          <a:p>
            <a:fld id="{BACCBD9D-9EF3-4CA3-8346-68DA1B2B2DC1}" type="slidenum">
              <a:rPr lang="en-US" smtClean="0"/>
              <a:t>2</a:t>
            </a:fld>
            <a:endParaRPr lang="en-US"/>
          </a:p>
        </p:txBody>
      </p:sp>
    </p:spTree>
    <p:extLst>
      <p:ext uri="{BB962C8B-B14F-4D97-AF65-F5344CB8AC3E}">
        <p14:creationId xmlns:p14="http://schemas.microsoft.com/office/powerpoint/2010/main" val="3035666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4000" kern="1200" dirty="0">
              <a:solidFill>
                <a:schemeClr val="tx1"/>
              </a:solidFill>
              <a:latin typeface="+mj-lt"/>
              <a:ea typeface="+mj-ea"/>
              <a:cs typeface="+mj-cs"/>
            </a:endParaRPr>
          </a:p>
        </p:txBody>
      </p:sp>
      <p:sp>
        <p:nvSpPr>
          <p:cNvPr id="4" name="Foliennummernplatzhalter 3"/>
          <p:cNvSpPr>
            <a:spLocks noGrp="1"/>
          </p:cNvSpPr>
          <p:nvPr>
            <p:ph type="sldNum" sz="quarter" idx="5"/>
          </p:nvPr>
        </p:nvSpPr>
        <p:spPr/>
        <p:txBody>
          <a:bodyPr/>
          <a:lstStyle/>
          <a:p>
            <a:fld id="{BACCBD9D-9EF3-4CA3-8346-68DA1B2B2DC1}" type="slidenum">
              <a:rPr lang="en-US" smtClean="0"/>
              <a:t>11</a:t>
            </a:fld>
            <a:endParaRPr lang="en-US"/>
          </a:p>
        </p:txBody>
      </p:sp>
    </p:spTree>
    <p:extLst>
      <p:ext uri="{BB962C8B-B14F-4D97-AF65-F5344CB8AC3E}">
        <p14:creationId xmlns:p14="http://schemas.microsoft.com/office/powerpoint/2010/main" val="770921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5400">
              <a:spcBef>
                <a:spcPts val="190"/>
              </a:spcBef>
            </a:pPr>
            <a:r>
              <a:rPr lang="de-DE" sz="2400" b="1" spc="-20" dirty="0">
                <a:latin typeface="Verdana"/>
                <a:cs typeface="Verdana"/>
              </a:rPr>
              <a:t>Voraussetzung</a:t>
            </a:r>
            <a:endParaRPr lang="de-DE" sz="2400" dirty="0">
              <a:latin typeface="Verdana"/>
              <a:cs typeface="Verdana"/>
            </a:endParaRPr>
          </a:p>
          <a:p>
            <a:pPr marL="25400" marR="10160"/>
            <a:r>
              <a:rPr lang="de-DE" sz="2400" dirty="0">
                <a:latin typeface="Verdana"/>
                <a:cs typeface="Verdana"/>
              </a:rPr>
              <a:t>Einbindung</a:t>
            </a:r>
            <a:r>
              <a:rPr lang="de-DE" sz="2400" spc="-60" dirty="0">
                <a:latin typeface="Verdana"/>
                <a:cs typeface="Verdana"/>
              </a:rPr>
              <a:t> </a:t>
            </a:r>
            <a:r>
              <a:rPr lang="de-DE" sz="2400" dirty="0">
                <a:latin typeface="Verdana"/>
                <a:cs typeface="Verdana"/>
              </a:rPr>
              <a:t>und</a:t>
            </a:r>
            <a:r>
              <a:rPr lang="de-DE" sz="2400" spc="-130" dirty="0">
                <a:latin typeface="Verdana"/>
                <a:cs typeface="Verdana"/>
              </a:rPr>
              <a:t> </a:t>
            </a:r>
            <a:r>
              <a:rPr lang="de-DE" sz="2400" dirty="0">
                <a:latin typeface="Verdana"/>
                <a:cs typeface="Verdana"/>
              </a:rPr>
              <a:t>aktive</a:t>
            </a:r>
            <a:r>
              <a:rPr lang="de-DE" sz="2400" spc="-120" dirty="0">
                <a:latin typeface="Verdana"/>
                <a:cs typeface="Verdana"/>
              </a:rPr>
              <a:t> </a:t>
            </a:r>
            <a:r>
              <a:rPr lang="de-DE" sz="2400" dirty="0">
                <a:latin typeface="Verdana"/>
                <a:cs typeface="Verdana"/>
              </a:rPr>
              <a:t>Rolle</a:t>
            </a:r>
            <a:r>
              <a:rPr lang="de-DE" sz="2400" spc="-130" dirty="0">
                <a:latin typeface="Verdana"/>
                <a:cs typeface="Verdana"/>
              </a:rPr>
              <a:t> </a:t>
            </a:r>
            <a:r>
              <a:rPr lang="de-DE" sz="2400" dirty="0">
                <a:latin typeface="Verdana"/>
                <a:cs typeface="Verdana"/>
              </a:rPr>
              <a:t>der</a:t>
            </a:r>
            <a:r>
              <a:rPr lang="de-DE" sz="2400" spc="-130" dirty="0">
                <a:latin typeface="Verdana"/>
                <a:cs typeface="Verdana"/>
              </a:rPr>
              <a:t> </a:t>
            </a:r>
            <a:r>
              <a:rPr lang="de-DE" sz="2400" dirty="0">
                <a:latin typeface="Verdana"/>
                <a:cs typeface="Verdana"/>
              </a:rPr>
              <a:t>Eigentümerschaft</a:t>
            </a:r>
            <a:r>
              <a:rPr lang="de-DE" sz="2400" spc="-40" dirty="0">
                <a:latin typeface="Verdana"/>
                <a:cs typeface="Verdana"/>
              </a:rPr>
              <a:t> </a:t>
            </a:r>
            <a:r>
              <a:rPr lang="de-DE" sz="2400" dirty="0">
                <a:latin typeface="Verdana"/>
                <a:cs typeface="Verdana"/>
              </a:rPr>
              <a:t>bei</a:t>
            </a:r>
            <a:r>
              <a:rPr lang="de-DE" sz="2400" spc="-130" dirty="0">
                <a:latin typeface="Verdana"/>
                <a:cs typeface="Verdana"/>
              </a:rPr>
              <a:t> </a:t>
            </a:r>
            <a:r>
              <a:rPr lang="de-DE" sz="2400" dirty="0">
                <a:latin typeface="Verdana"/>
                <a:cs typeface="Verdana"/>
              </a:rPr>
              <a:t>der</a:t>
            </a:r>
            <a:r>
              <a:rPr lang="de-DE" sz="2400" spc="-140" dirty="0">
                <a:latin typeface="Verdana"/>
                <a:cs typeface="Verdana"/>
              </a:rPr>
              <a:t> </a:t>
            </a:r>
            <a:r>
              <a:rPr lang="de-DE" sz="2400" dirty="0">
                <a:latin typeface="Verdana"/>
                <a:cs typeface="Verdana"/>
              </a:rPr>
              <a:t>Entwicklung</a:t>
            </a:r>
            <a:r>
              <a:rPr lang="de-DE" sz="2400" spc="-60" dirty="0">
                <a:latin typeface="Verdana"/>
                <a:cs typeface="Verdana"/>
              </a:rPr>
              <a:t> </a:t>
            </a:r>
            <a:r>
              <a:rPr lang="de-DE" sz="2400" spc="-50" dirty="0">
                <a:latin typeface="Verdana"/>
                <a:cs typeface="Verdana"/>
              </a:rPr>
              <a:t>von </a:t>
            </a:r>
            <a:r>
              <a:rPr lang="de-DE" sz="2400" dirty="0">
                <a:latin typeface="Verdana"/>
                <a:cs typeface="Verdana"/>
              </a:rPr>
              <a:t>machbaren</a:t>
            </a:r>
            <a:r>
              <a:rPr lang="de-DE" sz="2400" spc="-50" dirty="0">
                <a:latin typeface="Verdana"/>
                <a:cs typeface="Verdana"/>
              </a:rPr>
              <a:t> </a:t>
            </a:r>
            <a:r>
              <a:rPr lang="de-DE" sz="2400" dirty="0">
                <a:latin typeface="Verdana"/>
                <a:cs typeface="Verdana"/>
              </a:rPr>
              <a:t>und</a:t>
            </a:r>
            <a:r>
              <a:rPr lang="de-DE" sz="2400" spc="-120" dirty="0">
                <a:latin typeface="Verdana"/>
                <a:cs typeface="Verdana"/>
              </a:rPr>
              <a:t> </a:t>
            </a:r>
            <a:r>
              <a:rPr lang="de-DE" sz="2400" dirty="0">
                <a:latin typeface="Verdana"/>
                <a:cs typeface="Verdana"/>
              </a:rPr>
              <a:t>für</a:t>
            </a:r>
            <a:r>
              <a:rPr lang="de-DE" sz="2400" spc="-130" dirty="0">
                <a:latin typeface="Verdana"/>
                <a:cs typeface="Verdana"/>
              </a:rPr>
              <a:t> </a:t>
            </a:r>
            <a:r>
              <a:rPr lang="de-DE" sz="2400" dirty="0">
                <a:latin typeface="Verdana"/>
                <a:cs typeface="Verdana"/>
              </a:rPr>
              <a:t>alle</a:t>
            </a:r>
            <a:r>
              <a:rPr lang="de-DE" sz="2400" spc="-120" dirty="0">
                <a:latin typeface="Verdana"/>
                <a:cs typeface="Verdana"/>
              </a:rPr>
              <a:t> </a:t>
            </a:r>
            <a:r>
              <a:rPr lang="de-DE" sz="2400" dirty="0">
                <a:latin typeface="Verdana"/>
                <a:cs typeface="Verdana"/>
              </a:rPr>
              <a:t>angemessene</a:t>
            </a:r>
            <a:r>
              <a:rPr lang="de-DE" sz="2400" spc="-20" dirty="0">
                <a:latin typeface="Verdana"/>
                <a:cs typeface="Verdana"/>
              </a:rPr>
              <a:t> Varianten.</a:t>
            </a:r>
            <a:endParaRPr lang="de-DE" sz="2400" dirty="0">
              <a:latin typeface="Verdana"/>
              <a:cs typeface="Verdana"/>
            </a:endParaRPr>
          </a:p>
          <a:p>
            <a:endParaRPr lang="de-CH" sz="4000" b="1" kern="1200" dirty="0">
              <a:solidFill>
                <a:schemeClr val="accent1">
                  <a:lumMod val="50000"/>
                </a:schemeClr>
              </a:solidFill>
              <a:latin typeface="+mj-lt"/>
              <a:ea typeface="+mj-ea"/>
              <a:cs typeface="+mj-cs"/>
            </a:endParaRPr>
          </a:p>
        </p:txBody>
      </p:sp>
      <p:sp>
        <p:nvSpPr>
          <p:cNvPr id="4" name="Foliennummernplatzhalter 3"/>
          <p:cNvSpPr>
            <a:spLocks noGrp="1"/>
          </p:cNvSpPr>
          <p:nvPr>
            <p:ph type="sldNum" sz="quarter" idx="5"/>
          </p:nvPr>
        </p:nvSpPr>
        <p:spPr/>
        <p:txBody>
          <a:bodyPr/>
          <a:lstStyle/>
          <a:p>
            <a:fld id="{BACCBD9D-9EF3-4CA3-8346-68DA1B2B2DC1}" type="slidenum">
              <a:rPr lang="en-US" smtClean="0"/>
              <a:t>12</a:t>
            </a:fld>
            <a:endParaRPr lang="en-US"/>
          </a:p>
        </p:txBody>
      </p:sp>
    </p:spTree>
    <p:extLst>
      <p:ext uri="{BB962C8B-B14F-4D97-AF65-F5344CB8AC3E}">
        <p14:creationId xmlns:p14="http://schemas.microsoft.com/office/powerpoint/2010/main" val="3702408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649E7A22-CD02-5438-4B5D-A90080D2BBA9}"/>
              </a:ext>
            </a:extLst>
          </p:cNvPr>
          <p:cNvSpPr>
            <a:spLocks noGrp="1" noRot="1" noChangeAspect="1" noTextEdit="1"/>
          </p:cNvSpPr>
          <p:nvPr>
            <p:ph type="sldImg"/>
          </p:nvPr>
        </p:nvSpPr>
        <p:spPr>
          <a:xfrm>
            <a:off x="3444875" y="350838"/>
            <a:ext cx="3341688" cy="1881187"/>
          </a:xfrm>
          <a:ln/>
        </p:spPr>
      </p:sp>
      <p:sp>
        <p:nvSpPr>
          <p:cNvPr id="12291" name="Notizenplatzhalter 2">
            <a:extLst>
              <a:ext uri="{FF2B5EF4-FFF2-40B4-BE49-F238E27FC236}">
                <a16:creationId xmlns:a16="http://schemas.microsoft.com/office/drawing/2014/main" id="{AF23388D-2C64-5597-E449-089E47FAE4A8}"/>
              </a:ext>
            </a:extLst>
          </p:cNvPr>
          <p:cNvSpPr>
            <a:spLocks noGrp="1"/>
          </p:cNvSpPr>
          <p:nvPr>
            <p:ph type="body" idx="1"/>
          </p:nvPr>
        </p:nvSpPr>
        <p:spPr>
          <a:xfrm>
            <a:off x="401065" y="2232290"/>
            <a:ext cx="5998663" cy="7401983"/>
          </a:xfrm>
        </p:spPr>
        <p:txBody>
          <a:bodyPr/>
          <a:lstStyle/>
          <a:p>
            <a:pPr marL="0" algn="l" defTabSz="1828800" rtl="0" eaLnBrk="1" latinLnBrk="0" hangingPunct="1">
              <a:defRPr/>
            </a:pPr>
            <a:r>
              <a:rPr lang="de-CH" sz="1400" kern="1200" dirty="0">
                <a:solidFill>
                  <a:schemeClr val="tx1"/>
                </a:solidFill>
                <a:latin typeface="+mn-lt"/>
                <a:ea typeface="+mn-ea"/>
                <a:cs typeface="+mn-cs"/>
              </a:rPr>
              <a:t>Ein sozialräumlicher Ansatz hat Konsequenzen für die Herangehensweise bei Planungs- und Entwicklungsvorhaben: </a:t>
            </a:r>
          </a:p>
          <a:p>
            <a:pPr marL="0" marR="0" lvl="0" indent="0" algn="l" defTabSz="1828800" rtl="0" eaLnBrk="1" fontAlgn="auto" latinLnBrk="0" hangingPunct="1">
              <a:lnSpc>
                <a:spcPct val="100000"/>
              </a:lnSpc>
              <a:spcBef>
                <a:spcPts val="0"/>
              </a:spcBef>
              <a:spcAft>
                <a:spcPts val="0"/>
              </a:spcAft>
              <a:buClrTx/>
              <a:buSzTx/>
              <a:buFontTx/>
              <a:buNone/>
              <a:tabLst/>
              <a:defRPr/>
            </a:pPr>
            <a:r>
              <a:rPr lang="de-CH" sz="1400" kern="1200" dirty="0">
                <a:solidFill>
                  <a:schemeClr val="tx1"/>
                </a:solidFill>
                <a:latin typeface="+mn-lt"/>
                <a:ea typeface="+mn-ea"/>
                <a:cs typeface="+mn-cs"/>
              </a:rPr>
              <a:t>Eine wichtige Rolle spielt die Berücksichtigung der - wie wir es nennen - lokalen Eigenlogik. Gemeint ist: Jede Gemeinde, jeder Standort hat Eigenheiten: ihre Geschichte, politische Kultur,, Standortvoraussetzungen. Diese Voraussetzungen gilt es im Vorfeld zu analysieren. Um eine Vielfalt der Perspektiven zu erhalten und die Anpassung an den Standort zu ermöglichen, spielt neben dem Wissen der Expert*innen auch das </a:t>
            </a:r>
            <a:r>
              <a:rPr lang="de-CH" sz="1400" kern="1200" dirty="0" err="1">
                <a:solidFill>
                  <a:schemeClr val="tx1"/>
                </a:solidFill>
                <a:latin typeface="+mn-lt"/>
                <a:ea typeface="+mn-ea"/>
                <a:cs typeface="+mn-cs"/>
              </a:rPr>
              <a:t>lebensweltiche</a:t>
            </a:r>
            <a:r>
              <a:rPr lang="de-CH" sz="1400" kern="1200" dirty="0">
                <a:solidFill>
                  <a:schemeClr val="tx1"/>
                </a:solidFill>
                <a:latin typeface="+mn-lt"/>
                <a:ea typeface="+mn-ea"/>
                <a:cs typeface="+mn-cs"/>
              </a:rPr>
              <a:t> Erfahrungswissen eine Rolle und führt zu einem v</a:t>
            </a:r>
            <a:r>
              <a:rPr lang="de-CH" altLang="de-DE" sz="1400" kern="1200" dirty="0">
                <a:solidFill>
                  <a:schemeClr val="tx1"/>
                </a:solidFill>
                <a:latin typeface="+mn-lt"/>
                <a:ea typeface="+mn-ea"/>
                <a:cs typeface="+mn-cs"/>
              </a:rPr>
              <a:t>erstärktes Zusammenwirken zwischen staatlichen, privaten und zivilgesellschaftlichen Akteuren.  </a:t>
            </a:r>
          </a:p>
          <a:p>
            <a:pPr marL="0" algn="l" defTabSz="1828800" rtl="0" eaLnBrk="1" latinLnBrk="0" hangingPunct="1">
              <a:defRPr/>
            </a:pPr>
            <a:r>
              <a:rPr lang="de-CH" sz="1400" kern="1200" dirty="0">
                <a:solidFill>
                  <a:schemeClr val="tx1"/>
                </a:solidFill>
                <a:latin typeface="+mn-lt"/>
                <a:ea typeface="+mn-ea"/>
                <a:cs typeface="+mn-cs"/>
              </a:rPr>
              <a:t>Neben den formellen Verfahren ermöglichen bilden vor allem informelle Verfahren geeignete Gefässe dafür, in denen dialogische Methoden zur Anwendung kommen.</a:t>
            </a:r>
          </a:p>
          <a:p>
            <a:pPr marL="0" algn="l" defTabSz="1828800" rtl="0" eaLnBrk="1" latinLnBrk="0" hangingPunct="1">
              <a:defRPr/>
            </a:pPr>
            <a:r>
              <a:rPr lang="de-CH" altLang="de-DE" sz="1400" kern="1200" dirty="0" err="1">
                <a:solidFill>
                  <a:schemeClr val="tx1"/>
                </a:solidFill>
                <a:latin typeface="+mn-lt"/>
                <a:ea typeface="+mn-ea"/>
                <a:cs typeface="+mn-cs"/>
              </a:rPr>
              <a:t>Investor:innne</a:t>
            </a:r>
            <a:r>
              <a:rPr lang="de-CH" altLang="de-DE" sz="1400" kern="1200" dirty="0">
                <a:solidFill>
                  <a:schemeClr val="tx1"/>
                </a:solidFill>
                <a:latin typeface="+mn-lt"/>
                <a:ea typeface="+mn-ea"/>
                <a:cs typeface="+mn-cs"/>
              </a:rPr>
              <a:t>, </a:t>
            </a:r>
          </a:p>
        </p:txBody>
      </p:sp>
      <p:sp>
        <p:nvSpPr>
          <p:cNvPr id="12292" name="Foliennummernplatzhalter 3">
            <a:extLst>
              <a:ext uri="{FF2B5EF4-FFF2-40B4-BE49-F238E27FC236}">
                <a16:creationId xmlns:a16="http://schemas.microsoft.com/office/drawing/2014/main" id="{72214F96-117A-DFC8-92C0-162C366F4BF6}"/>
              </a:ext>
            </a:extLst>
          </p:cNvPr>
          <p:cNvSpPr>
            <a:spLocks noGrp="1"/>
          </p:cNvSpPr>
          <p:nvPr>
            <p:ph type="sldNum" sz="quarter" idx="5"/>
          </p:nvPr>
        </p:nvSpPr>
        <p:spPr>
          <a:noFill/>
        </p:spPr>
        <p:txBody>
          <a:bodyPr/>
          <a:lstStyle>
            <a:lvl1pPr>
              <a:defRPr sz="2200">
                <a:solidFill>
                  <a:schemeClr val="tx1"/>
                </a:solidFill>
                <a:latin typeface="Verdana" panose="020B0604030504040204" pitchFamily="34" charset="0"/>
              </a:defRPr>
            </a:lvl1pPr>
            <a:lvl2pPr marL="742950" indent="-285750">
              <a:defRPr sz="2200">
                <a:solidFill>
                  <a:schemeClr val="tx1"/>
                </a:solidFill>
                <a:latin typeface="Verdana" panose="020B0604030504040204" pitchFamily="34" charset="0"/>
              </a:defRPr>
            </a:lvl2pPr>
            <a:lvl3pPr marL="1143000" indent="-228600">
              <a:defRPr sz="2200">
                <a:solidFill>
                  <a:schemeClr val="tx1"/>
                </a:solidFill>
                <a:latin typeface="Verdana" panose="020B0604030504040204" pitchFamily="34" charset="0"/>
              </a:defRPr>
            </a:lvl3pPr>
            <a:lvl4pPr marL="1600200" indent="-228600">
              <a:defRPr sz="2200">
                <a:solidFill>
                  <a:schemeClr val="tx1"/>
                </a:solidFill>
                <a:latin typeface="Verdana" panose="020B0604030504040204" pitchFamily="34" charset="0"/>
              </a:defRPr>
            </a:lvl4pPr>
            <a:lvl5pPr marL="2057400" indent="-228600">
              <a:defRPr sz="2200">
                <a:solidFill>
                  <a:schemeClr val="tx1"/>
                </a:solidFill>
                <a:latin typeface="Verdana" panose="020B0604030504040204" pitchFamily="34" charset="0"/>
              </a:defRPr>
            </a:lvl5pPr>
            <a:lvl6pPr marL="2514600" indent="-228600" eaLnBrk="0" fontAlgn="base" hangingPunct="0">
              <a:spcBef>
                <a:spcPct val="0"/>
              </a:spcBef>
              <a:spcAft>
                <a:spcPct val="0"/>
              </a:spcAft>
              <a:defRPr sz="2200">
                <a:solidFill>
                  <a:schemeClr val="tx1"/>
                </a:solidFill>
                <a:latin typeface="Verdana" panose="020B0604030504040204" pitchFamily="34" charset="0"/>
              </a:defRPr>
            </a:lvl6pPr>
            <a:lvl7pPr marL="2971800" indent="-228600" eaLnBrk="0" fontAlgn="base" hangingPunct="0">
              <a:spcBef>
                <a:spcPct val="0"/>
              </a:spcBef>
              <a:spcAft>
                <a:spcPct val="0"/>
              </a:spcAft>
              <a:defRPr sz="2200">
                <a:solidFill>
                  <a:schemeClr val="tx1"/>
                </a:solidFill>
                <a:latin typeface="Verdana" panose="020B0604030504040204" pitchFamily="34" charset="0"/>
              </a:defRPr>
            </a:lvl7pPr>
            <a:lvl8pPr marL="3429000" indent="-228600" eaLnBrk="0" fontAlgn="base" hangingPunct="0">
              <a:spcBef>
                <a:spcPct val="0"/>
              </a:spcBef>
              <a:spcAft>
                <a:spcPct val="0"/>
              </a:spcAft>
              <a:defRPr sz="2200">
                <a:solidFill>
                  <a:schemeClr val="tx1"/>
                </a:solidFill>
                <a:latin typeface="Verdana" panose="020B0604030504040204" pitchFamily="34" charset="0"/>
              </a:defRPr>
            </a:lvl8pPr>
            <a:lvl9pPr marL="3886200" indent="-228600" eaLnBrk="0" fontAlgn="base" hangingPunct="0">
              <a:spcBef>
                <a:spcPct val="0"/>
              </a:spcBef>
              <a:spcAft>
                <a:spcPct val="0"/>
              </a:spcAft>
              <a:defRPr sz="2200">
                <a:solidFill>
                  <a:schemeClr val="tx1"/>
                </a:solidFill>
                <a:latin typeface="Verdana" panose="020B0604030504040204" pitchFamily="34" charset="0"/>
              </a:defRPr>
            </a:lvl9pPr>
          </a:lstStyle>
          <a:p>
            <a:fld id="{26B35714-1658-4384-8636-E25B80C24FE8}" type="slidenum">
              <a:rPr lang="de-CH" altLang="de-DE" sz="1200"/>
              <a:pPr/>
              <a:t>13</a:t>
            </a:fld>
            <a:endParaRPr lang="de-CH" altLang="de-DE"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289C5-BF95-9D7F-309E-B10213BD768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CB57CFC-5A36-982D-63AE-A9E7C3AB13E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A2659EC-AC81-8B20-9726-285B61406EE9}"/>
              </a:ext>
            </a:extLst>
          </p:cNvPr>
          <p:cNvSpPr>
            <a:spLocks noGrp="1"/>
          </p:cNvSpPr>
          <p:nvPr>
            <p:ph type="body" idx="1"/>
          </p:nvPr>
        </p:nvSpPr>
        <p:spPr/>
        <p:txBody>
          <a:bodyPr/>
          <a:lstStyle/>
          <a:p>
            <a:r>
              <a:rPr lang="de-CH" dirty="0"/>
              <a:t>Bea</a:t>
            </a:r>
          </a:p>
        </p:txBody>
      </p:sp>
      <p:sp>
        <p:nvSpPr>
          <p:cNvPr id="4" name="Foliennummernplatzhalter 3">
            <a:extLst>
              <a:ext uri="{FF2B5EF4-FFF2-40B4-BE49-F238E27FC236}">
                <a16:creationId xmlns:a16="http://schemas.microsoft.com/office/drawing/2014/main" id="{221BE5AA-0DBB-A331-91AA-B5DF8CAC96E7}"/>
              </a:ext>
            </a:extLst>
          </p:cNvPr>
          <p:cNvSpPr>
            <a:spLocks noGrp="1"/>
          </p:cNvSpPr>
          <p:nvPr>
            <p:ph type="sldNum" sz="quarter" idx="5"/>
          </p:nvPr>
        </p:nvSpPr>
        <p:spPr/>
        <p:txBody>
          <a:bodyPr/>
          <a:lstStyle/>
          <a:p>
            <a:fld id="{BACCBD9D-9EF3-4CA3-8346-68DA1B2B2DC1}" type="slidenum">
              <a:rPr lang="en-US" smtClean="0"/>
              <a:t>14</a:t>
            </a:fld>
            <a:endParaRPr lang="en-US"/>
          </a:p>
        </p:txBody>
      </p:sp>
    </p:spTree>
    <p:extLst>
      <p:ext uri="{BB962C8B-B14F-4D97-AF65-F5344CB8AC3E}">
        <p14:creationId xmlns:p14="http://schemas.microsoft.com/office/powerpoint/2010/main" val="3027015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1FB88-D9BE-CD91-29C6-B1C6FF05C1B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A311A8-62E5-F60E-E343-2B1CB0096EB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E04F59C-CCC4-DE13-73E4-6BC5C6D0EEF0}"/>
              </a:ext>
            </a:extLst>
          </p:cNvPr>
          <p:cNvSpPr>
            <a:spLocks noGrp="1"/>
          </p:cNvSpPr>
          <p:nvPr>
            <p:ph type="body" idx="1"/>
          </p:nvPr>
        </p:nvSpPr>
        <p:spPr/>
        <p:txBody>
          <a:bodyPr/>
          <a:lstStyle/>
          <a:p>
            <a:endParaRPr lang="de-CH" b="0" dirty="0"/>
          </a:p>
        </p:txBody>
      </p:sp>
      <p:sp>
        <p:nvSpPr>
          <p:cNvPr id="4" name="Foliennummernplatzhalter 3">
            <a:extLst>
              <a:ext uri="{FF2B5EF4-FFF2-40B4-BE49-F238E27FC236}">
                <a16:creationId xmlns:a16="http://schemas.microsoft.com/office/drawing/2014/main" id="{3754F547-289B-20E9-7FB5-40922A68E368}"/>
              </a:ext>
            </a:extLst>
          </p:cNvPr>
          <p:cNvSpPr>
            <a:spLocks noGrp="1"/>
          </p:cNvSpPr>
          <p:nvPr>
            <p:ph type="sldNum" sz="quarter" idx="5"/>
          </p:nvPr>
        </p:nvSpPr>
        <p:spPr/>
        <p:txBody>
          <a:bodyPr/>
          <a:lstStyle/>
          <a:p>
            <a:fld id="{BACCBD9D-9EF3-4CA3-8346-68DA1B2B2DC1}" type="slidenum">
              <a:rPr lang="en-US" smtClean="0"/>
              <a:t>15</a:t>
            </a:fld>
            <a:endParaRPr lang="en-US"/>
          </a:p>
        </p:txBody>
      </p:sp>
    </p:spTree>
    <p:extLst>
      <p:ext uri="{BB962C8B-B14F-4D97-AF65-F5344CB8AC3E}">
        <p14:creationId xmlns:p14="http://schemas.microsoft.com/office/powerpoint/2010/main" val="1111101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l" defTabSz="1828800" rtl="0" eaLnBrk="1" latinLnBrk="0" hangingPunct="1"/>
            <a:r>
              <a:rPr lang="de-CH" sz="2400" kern="1200" dirty="0">
                <a:solidFill>
                  <a:schemeClr val="tx1"/>
                </a:solidFill>
                <a:latin typeface="+mn-lt"/>
                <a:ea typeface="+mn-ea"/>
                <a:cs typeface="+mn-cs"/>
              </a:rPr>
              <a:t>Neben der formellen, als rechtlich verfassten und Mitwirkung spielen heute informelle Gefässe eine immer wichtigere Rolle. Die informelle Partizipation kann ganz unterschiedlich gestaltet werden. Wichtig ist, dass sich diese immer an die formelle Partizipation ausrichtet. Diese gibt den Rahmen vor.</a:t>
            </a:r>
          </a:p>
          <a:p>
            <a:pPr marL="0" algn="l" defTabSz="1828800" rtl="0" eaLnBrk="1" latinLnBrk="0" hangingPunct="1"/>
            <a:r>
              <a:rPr lang="de-CH" sz="2400" kern="1200" dirty="0">
                <a:solidFill>
                  <a:schemeClr val="tx1"/>
                </a:solidFill>
                <a:latin typeface="+mn-lt"/>
                <a:ea typeface="+mn-ea"/>
                <a:cs typeface="+mn-cs"/>
              </a:rPr>
              <a:t>Die informelle Partizipation kann unterschiedlich gestaltet werden: ein Unterschied direkte / indirekte Verfahren</a:t>
            </a:r>
          </a:p>
          <a:p>
            <a:endParaRPr lang="de-CH" dirty="0"/>
          </a:p>
        </p:txBody>
      </p:sp>
      <p:sp>
        <p:nvSpPr>
          <p:cNvPr id="4" name="Foliennummernplatzhalter 3"/>
          <p:cNvSpPr>
            <a:spLocks noGrp="1"/>
          </p:cNvSpPr>
          <p:nvPr>
            <p:ph type="sldNum" sz="quarter" idx="5"/>
          </p:nvPr>
        </p:nvSpPr>
        <p:spPr/>
        <p:txBody>
          <a:bodyPr/>
          <a:lstStyle/>
          <a:p>
            <a:fld id="{BACCBD9D-9EF3-4CA3-8346-68DA1B2B2DC1}" type="slidenum">
              <a:rPr lang="en-US" smtClean="0"/>
              <a:t>16</a:t>
            </a:fld>
            <a:endParaRPr lang="en-US"/>
          </a:p>
        </p:txBody>
      </p:sp>
    </p:spTree>
    <p:extLst>
      <p:ext uri="{BB962C8B-B14F-4D97-AF65-F5344CB8AC3E}">
        <p14:creationId xmlns:p14="http://schemas.microsoft.com/office/powerpoint/2010/main" val="783737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l" defTabSz="1828800" rtl="0" eaLnBrk="1" latinLnBrk="0" hangingPunct="1"/>
            <a:r>
              <a:rPr lang="de-CH" altLang="de-DE" sz="2400" kern="1200" dirty="0">
                <a:solidFill>
                  <a:schemeClr val="tx1"/>
                </a:solidFill>
                <a:latin typeface="+mn-lt"/>
                <a:ea typeface="+mn-ea"/>
                <a:cs typeface="+mn-cs"/>
              </a:rPr>
              <a:t>Grafik wirkt etwas kompliziert, die Aussage ist aber ganz einfach:</a:t>
            </a:r>
          </a:p>
          <a:p>
            <a:pPr marL="0" algn="l" defTabSz="1828800" rtl="0" eaLnBrk="1" latinLnBrk="0" hangingPunct="1"/>
            <a:endParaRPr lang="de-CH" altLang="de-DE" sz="2400" kern="1200" dirty="0">
              <a:solidFill>
                <a:schemeClr val="tx1"/>
              </a:solidFill>
              <a:latin typeface="+mn-lt"/>
              <a:ea typeface="+mn-ea"/>
              <a:cs typeface="+mn-cs"/>
            </a:endParaRPr>
          </a:p>
          <a:p>
            <a:pPr marL="0" algn="l" defTabSz="1828800" rtl="0" eaLnBrk="1" latinLnBrk="0" hangingPunct="1"/>
            <a:r>
              <a:rPr lang="de-CH" altLang="de-DE" sz="2400" kern="1200" dirty="0">
                <a:solidFill>
                  <a:schemeClr val="tx1"/>
                </a:solidFill>
                <a:latin typeface="+mn-lt"/>
                <a:ea typeface="+mn-ea"/>
                <a:cs typeface="+mn-cs"/>
              </a:rPr>
              <a:t>Zu Beginn einer Planung, wenn alles noch etwas vage ist, wenig konkretes kommuniziert werden kann, ist es meist schwierig, Interesse für das Thema oder Vorhaben zu wecken, das Partizipationsinteresse ist gering, obwohl zu diesem Zeitpunkt die Einflussmöglichkeiten noch gross sind. Je weiter eine Planung voranschreitet, je wahrnehmbarer die Auswirkungen werden, desto grösser wird das Interesse an einer Mitsprache und auch ein allfälliger Widerstand kann sich formieren. Zu diesem Zeitpunkt sind die Einflussmöglichkeiten bereits geringer, der Projektänderungsspielraum wird im Laufe der Zeit immer kleiner ((grünes Dreieck). </a:t>
            </a:r>
          </a:p>
          <a:p>
            <a:pPr marL="0" algn="l" defTabSz="1828800" rtl="0" eaLnBrk="1" latinLnBrk="0" hangingPunct="1"/>
            <a:r>
              <a:rPr lang="de-CH" altLang="de-DE" sz="2400" kern="1200" dirty="0">
                <a:solidFill>
                  <a:schemeClr val="tx1"/>
                </a:solidFill>
                <a:latin typeface="+mn-lt"/>
                <a:ea typeface="+mn-ea"/>
                <a:cs typeface="+mn-cs"/>
              </a:rPr>
              <a:t>Das heisst, es braucht eine Übersetzung des planerischen Vorhabens in die Alltagssprache, ein Abholen von Interessengruppen und Betroffenen möglichst zu Beginn. Auch wenn der Aufwand oft zu gross erscheint oder die Zeit dafür nicht da ist, ist es möglich, dass über die gesamte Projektdauer sogar Zeit gespart wird. Erfordert aber ein gut durchdachtes und konzipiertes Partizipationskonzept. </a:t>
            </a:r>
          </a:p>
          <a:p>
            <a:endParaRPr lang="de-CH" dirty="0"/>
          </a:p>
        </p:txBody>
      </p:sp>
      <p:sp>
        <p:nvSpPr>
          <p:cNvPr id="4" name="Foliennummernplatzhalter 3"/>
          <p:cNvSpPr>
            <a:spLocks noGrp="1"/>
          </p:cNvSpPr>
          <p:nvPr>
            <p:ph type="sldNum" sz="quarter" idx="5"/>
          </p:nvPr>
        </p:nvSpPr>
        <p:spPr/>
        <p:txBody>
          <a:bodyPr/>
          <a:lstStyle/>
          <a:p>
            <a:fld id="{BACCBD9D-9EF3-4CA3-8346-68DA1B2B2DC1}" type="slidenum">
              <a:rPr lang="en-US" smtClean="0"/>
              <a:t>17</a:t>
            </a:fld>
            <a:endParaRPr lang="en-US"/>
          </a:p>
        </p:txBody>
      </p:sp>
    </p:spTree>
    <p:extLst>
      <p:ext uri="{BB962C8B-B14F-4D97-AF65-F5344CB8AC3E}">
        <p14:creationId xmlns:p14="http://schemas.microsoft.com/office/powerpoint/2010/main" val="634597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5400">
              <a:spcBef>
                <a:spcPts val="2400"/>
              </a:spcBef>
            </a:pPr>
            <a:r>
              <a:rPr lang="de-DE" sz="1000" b="1" dirty="0">
                <a:latin typeface="Verdana"/>
                <a:cs typeface="Verdana"/>
              </a:rPr>
              <a:t>Akzeptanz</a:t>
            </a:r>
            <a:r>
              <a:rPr lang="de-DE" sz="1000" b="1" spc="-110" dirty="0">
                <a:latin typeface="Verdana"/>
                <a:cs typeface="Verdana"/>
              </a:rPr>
              <a:t> </a:t>
            </a:r>
            <a:r>
              <a:rPr lang="de-DE" sz="1000" b="1" dirty="0">
                <a:latin typeface="Verdana"/>
                <a:cs typeface="Verdana"/>
              </a:rPr>
              <a:t>und</a:t>
            </a:r>
            <a:r>
              <a:rPr lang="de-DE" sz="1000" b="1" spc="-160" dirty="0">
                <a:latin typeface="Verdana"/>
                <a:cs typeface="Verdana"/>
              </a:rPr>
              <a:t> </a:t>
            </a:r>
            <a:r>
              <a:rPr lang="de-DE" sz="1000" b="1" dirty="0">
                <a:latin typeface="Verdana"/>
                <a:cs typeface="Verdana"/>
              </a:rPr>
              <a:t>Verbindlichkeit</a:t>
            </a:r>
            <a:r>
              <a:rPr lang="de-DE" sz="1000" b="1" spc="-70" dirty="0">
                <a:latin typeface="Verdana"/>
                <a:cs typeface="Verdana"/>
              </a:rPr>
              <a:t> </a:t>
            </a:r>
            <a:r>
              <a:rPr lang="de-DE" sz="1000" b="1" dirty="0">
                <a:latin typeface="Verdana"/>
                <a:cs typeface="Verdana"/>
              </a:rPr>
              <a:t>für</a:t>
            </a:r>
            <a:r>
              <a:rPr lang="de-DE" sz="1000" b="1" spc="-130" dirty="0">
                <a:latin typeface="Verdana"/>
                <a:cs typeface="Verdana"/>
              </a:rPr>
              <a:t> </a:t>
            </a:r>
            <a:r>
              <a:rPr lang="de-DE" sz="1000" b="1" dirty="0">
                <a:latin typeface="Verdana"/>
                <a:cs typeface="Verdana"/>
              </a:rPr>
              <a:t>alle</a:t>
            </a:r>
            <a:r>
              <a:rPr lang="de-DE" sz="1000" b="1" spc="-100" dirty="0">
                <a:latin typeface="Verdana"/>
                <a:cs typeface="Verdana"/>
              </a:rPr>
              <a:t> </a:t>
            </a:r>
            <a:r>
              <a:rPr lang="de-DE" sz="1000" b="1" dirty="0">
                <a:latin typeface="Verdana"/>
                <a:cs typeface="Verdana"/>
              </a:rPr>
              <a:t>Beteiligten</a:t>
            </a:r>
            <a:r>
              <a:rPr lang="de-DE" sz="1000" b="1" spc="-40" dirty="0">
                <a:latin typeface="Verdana"/>
                <a:cs typeface="Verdana"/>
              </a:rPr>
              <a:t> </a:t>
            </a:r>
            <a:r>
              <a:rPr lang="de-DE" sz="1000" b="1" spc="-20" dirty="0">
                <a:latin typeface="Verdana"/>
                <a:cs typeface="Verdana"/>
              </a:rPr>
              <a:t>schaffen</a:t>
            </a:r>
            <a:endParaRPr lang="de-DE" sz="1000" dirty="0">
              <a:latin typeface="Verdana"/>
              <a:cs typeface="Verdana"/>
            </a:endParaRPr>
          </a:p>
          <a:p>
            <a:pPr marL="389890" indent="-364490">
              <a:spcBef>
                <a:spcPts val="2400"/>
              </a:spcBef>
              <a:buFont typeface="Verdana"/>
              <a:buChar char="-"/>
              <a:tabLst>
                <a:tab pos="389890" algn="l"/>
              </a:tabLst>
            </a:pPr>
            <a:r>
              <a:rPr lang="de-DE" sz="1000" b="1" i="1" dirty="0">
                <a:solidFill>
                  <a:srgbClr val="006FC0"/>
                </a:solidFill>
                <a:latin typeface="Verdana"/>
                <a:cs typeface="Verdana"/>
              </a:rPr>
              <a:t>Langfristige</a:t>
            </a:r>
            <a:r>
              <a:rPr lang="de-DE" sz="1000" b="1" i="1" spc="-40" dirty="0">
                <a:solidFill>
                  <a:srgbClr val="006FC0"/>
                </a:solidFill>
                <a:latin typeface="Verdana"/>
                <a:cs typeface="Verdana"/>
              </a:rPr>
              <a:t> </a:t>
            </a:r>
            <a:r>
              <a:rPr lang="de-DE" sz="1000" b="1" i="1" dirty="0">
                <a:solidFill>
                  <a:srgbClr val="006FC0"/>
                </a:solidFill>
                <a:latin typeface="Verdana"/>
                <a:cs typeface="Verdana"/>
              </a:rPr>
              <a:t>Anlage</a:t>
            </a:r>
            <a:r>
              <a:rPr lang="de-DE" sz="1000" b="1" i="1" spc="-90" dirty="0">
                <a:solidFill>
                  <a:srgbClr val="006FC0"/>
                </a:solidFill>
                <a:latin typeface="Verdana"/>
                <a:cs typeface="Verdana"/>
              </a:rPr>
              <a:t> </a:t>
            </a:r>
            <a:r>
              <a:rPr lang="de-DE" sz="1000" dirty="0">
                <a:latin typeface="Verdana"/>
                <a:cs typeface="Verdana"/>
              </a:rPr>
              <a:t>und</a:t>
            </a:r>
            <a:r>
              <a:rPr lang="de-DE" sz="1000" spc="-130" dirty="0">
                <a:latin typeface="Verdana"/>
                <a:cs typeface="Verdana"/>
              </a:rPr>
              <a:t> </a:t>
            </a:r>
            <a:r>
              <a:rPr lang="de-DE" sz="1000" b="1" i="1" dirty="0">
                <a:solidFill>
                  <a:srgbClr val="006FC0"/>
                </a:solidFill>
                <a:latin typeface="Verdana"/>
                <a:cs typeface="Verdana"/>
              </a:rPr>
              <a:t>Anschluss</a:t>
            </a:r>
            <a:r>
              <a:rPr lang="de-DE" sz="1000" b="1" i="1" spc="-120" dirty="0">
                <a:solidFill>
                  <a:srgbClr val="006FC0"/>
                </a:solidFill>
                <a:latin typeface="Verdana"/>
                <a:cs typeface="Verdana"/>
              </a:rPr>
              <a:t> </a:t>
            </a:r>
            <a:r>
              <a:rPr lang="de-DE" sz="1000" dirty="0">
                <a:latin typeface="Verdana"/>
                <a:cs typeface="Verdana"/>
              </a:rPr>
              <a:t>an</a:t>
            </a:r>
            <a:r>
              <a:rPr lang="de-DE" sz="1000" spc="-140" dirty="0">
                <a:latin typeface="Verdana"/>
                <a:cs typeface="Verdana"/>
              </a:rPr>
              <a:t> </a:t>
            </a:r>
            <a:r>
              <a:rPr lang="de-DE" sz="1000" spc="-20" dirty="0">
                <a:latin typeface="Verdana"/>
                <a:cs typeface="Verdana"/>
              </a:rPr>
              <a:t>bestehende/zukünftige</a:t>
            </a:r>
            <a:r>
              <a:rPr lang="de-DE" sz="1000" spc="-60" dirty="0">
                <a:latin typeface="Verdana"/>
                <a:cs typeface="Verdana"/>
              </a:rPr>
              <a:t> </a:t>
            </a:r>
            <a:r>
              <a:rPr lang="de-DE" sz="1000" spc="-20" dirty="0">
                <a:latin typeface="Verdana"/>
                <a:cs typeface="Verdana"/>
              </a:rPr>
              <a:t>Vorhaben</a:t>
            </a:r>
          </a:p>
          <a:p>
            <a:pPr marL="708025" indent="-708025" defTabSz="457200">
              <a:lnSpc>
                <a:spcPct val="110000"/>
              </a:lnSpc>
              <a:spcBef>
                <a:spcPts val="1200"/>
              </a:spcBef>
              <a:spcAft>
                <a:spcPts val="600"/>
              </a:spcAft>
              <a:buFont typeface="Symbol" panose="05050102010706020507" pitchFamily="18" charset="2"/>
              <a:buChar char="-"/>
            </a:pPr>
            <a:r>
              <a:rPr lang="de-CH" altLang="de-DE" sz="1000" dirty="0">
                <a:latin typeface="Verdana" panose="020B0604030504040204" pitchFamily="34" charset="0"/>
              </a:rPr>
              <a:t>Ein sozialräumlicher Zugang bietet eine Chance für partizipative Herangehensweisen, indem die bauliche, ökonomische und soziokulturelle Dimension aus unterschiedlichen Perspektiven beachtet wird.</a:t>
            </a:r>
          </a:p>
          <a:p>
            <a:pPr marL="708025" indent="-708025" defTabSz="457200">
              <a:lnSpc>
                <a:spcPct val="110000"/>
              </a:lnSpc>
              <a:spcBef>
                <a:spcPts val="1200"/>
              </a:spcBef>
              <a:spcAft>
                <a:spcPts val="600"/>
              </a:spcAft>
              <a:buFont typeface="Symbol" panose="05050102010706020507" pitchFamily="18" charset="2"/>
              <a:buChar char="-"/>
            </a:pPr>
            <a:r>
              <a:rPr lang="de-CH" altLang="de-DE" sz="1000" dirty="0">
                <a:latin typeface="Verdana" panose="020B0604030504040204" pitchFamily="34" charset="0"/>
              </a:rPr>
              <a:t>Gemeinsame Erarbeitung und Diskussion der vorhandenen Qualitäten, Potentiale und Probleme bietet Grundlage für Lösungsmöglichkeiten.</a:t>
            </a:r>
          </a:p>
          <a:p>
            <a:pPr marL="708025" indent="-708025" defTabSz="457200">
              <a:lnSpc>
                <a:spcPct val="110000"/>
              </a:lnSpc>
              <a:spcBef>
                <a:spcPts val="1200"/>
              </a:spcBef>
              <a:spcAft>
                <a:spcPts val="600"/>
              </a:spcAft>
              <a:buFont typeface="Symbol" panose="05050102010706020507" pitchFamily="18" charset="2"/>
              <a:buChar char="-"/>
            </a:pPr>
            <a:r>
              <a:rPr lang="de-CH" altLang="de-DE" sz="1000" dirty="0">
                <a:latin typeface="Verdana" panose="020B0604030504040204" pitchFamily="34" charset="0"/>
              </a:rPr>
              <a:t>Rollende und ergebnisoffene Planung mit vielen Autor*innen; Einbezug des lokalen Wissens schafft Identität und lokal angepasste Lösungen. </a:t>
            </a:r>
          </a:p>
          <a:p>
            <a:pPr marL="708025" indent="-708025" defTabSz="457200">
              <a:lnSpc>
                <a:spcPct val="110000"/>
              </a:lnSpc>
              <a:spcBef>
                <a:spcPts val="1200"/>
              </a:spcBef>
              <a:spcAft>
                <a:spcPts val="600"/>
              </a:spcAft>
              <a:buFont typeface="Symbol" panose="05050102010706020507" pitchFamily="18" charset="2"/>
              <a:buChar char="-"/>
            </a:pPr>
            <a:r>
              <a:rPr lang="de-CH" altLang="de-DE" sz="1000" dirty="0">
                <a:latin typeface="Verdana" panose="020B0604030504040204" pitchFamily="34" charset="0"/>
              </a:rPr>
              <a:t>Bedingt ein neues Rollenverständnis aller </a:t>
            </a:r>
            <a:r>
              <a:rPr lang="de-CH" altLang="de-DE" sz="1000" dirty="0" err="1">
                <a:latin typeface="Verdana" panose="020B0604030504040204" pitchFamily="34" charset="0"/>
              </a:rPr>
              <a:t>BeteiligteN</a:t>
            </a:r>
            <a:r>
              <a:rPr lang="de-CH" altLang="de-DE" sz="1000" dirty="0">
                <a:latin typeface="Verdana" panose="020B0604030504040204" pitchFamily="34" charset="0"/>
              </a:rPr>
              <a:t>: Kommunen, Kantone, Eigentümerschaft, Bevölkerung, Expert*innen, etc.</a:t>
            </a:r>
          </a:p>
          <a:p>
            <a:pPr marL="708025" indent="-708025" defTabSz="457200">
              <a:lnSpc>
                <a:spcPct val="110000"/>
              </a:lnSpc>
              <a:spcBef>
                <a:spcPts val="1200"/>
              </a:spcBef>
              <a:spcAft>
                <a:spcPts val="600"/>
              </a:spcAft>
              <a:buFont typeface="Symbol" panose="05050102010706020507" pitchFamily="18" charset="2"/>
              <a:buChar char="-"/>
            </a:pPr>
            <a:r>
              <a:rPr lang="de-CH" altLang="de-DE" sz="1000" dirty="0">
                <a:latin typeface="Verdana" panose="020B0604030504040204" pitchFamily="34" charset="0"/>
              </a:rPr>
              <a:t>Der Blick für das Ganze wird geschärft. </a:t>
            </a:r>
          </a:p>
          <a:p>
            <a:pPr marL="708025" indent="-708025" defTabSz="457200">
              <a:lnSpc>
                <a:spcPct val="110000"/>
              </a:lnSpc>
              <a:spcBef>
                <a:spcPts val="1200"/>
              </a:spcBef>
              <a:spcAft>
                <a:spcPts val="600"/>
              </a:spcAft>
              <a:buFont typeface="Symbol" panose="05050102010706020507" pitchFamily="18" charset="2"/>
              <a:buChar char="-"/>
            </a:pPr>
            <a:r>
              <a:rPr lang="de-CH" altLang="de-DE" sz="1000" dirty="0">
                <a:latin typeface="Verdana" panose="020B0604030504040204" pitchFamily="34" charset="0"/>
              </a:rPr>
              <a:t>Eine langfristige Anlage und der Anschluss an bestehende /zukünftige Vorhaben bzw. formelle Prozesse ist essentiell. </a:t>
            </a:r>
          </a:p>
          <a:p>
            <a:pPr marL="708025" indent="-708025" defTabSz="457200">
              <a:lnSpc>
                <a:spcPct val="110000"/>
              </a:lnSpc>
              <a:spcBef>
                <a:spcPts val="1200"/>
              </a:spcBef>
              <a:spcAft>
                <a:spcPts val="600"/>
              </a:spcAft>
              <a:buFont typeface="Symbol" panose="05050102010706020507" pitchFamily="18" charset="2"/>
              <a:buChar char="-"/>
            </a:pPr>
            <a:r>
              <a:rPr lang="de-CH" altLang="de-DE" sz="1000" dirty="0">
                <a:latin typeface="Verdana" panose="020B0604030504040204" pitchFamily="34" charset="0"/>
              </a:rPr>
              <a:t>Fragen zu Prozessgestaltung und Moderation kommt eine wichtige Bedeutung</a:t>
            </a:r>
            <a:endParaRPr lang="de-DE" sz="1000" dirty="0">
              <a:latin typeface="Verdana"/>
              <a:cs typeface="Verdana"/>
            </a:endParaRPr>
          </a:p>
          <a:p>
            <a:endParaRPr lang="de-CH" dirty="0"/>
          </a:p>
        </p:txBody>
      </p:sp>
      <p:sp>
        <p:nvSpPr>
          <p:cNvPr id="4" name="Foliennummernplatzhalter 3"/>
          <p:cNvSpPr>
            <a:spLocks noGrp="1"/>
          </p:cNvSpPr>
          <p:nvPr>
            <p:ph type="sldNum" sz="quarter" idx="5"/>
          </p:nvPr>
        </p:nvSpPr>
        <p:spPr/>
        <p:txBody>
          <a:bodyPr/>
          <a:lstStyle/>
          <a:p>
            <a:fld id="{BACCBD9D-9EF3-4CA3-8346-68DA1B2B2DC1}" type="slidenum">
              <a:rPr lang="en-US" smtClean="0"/>
              <a:t>19</a:t>
            </a:fld>
            <a:endParaRPr lang="en-US"/>
          </a:p>
        </p:txBody>
      </p:sp>
    </p:spTree>
    <p:extLst>
      <p:ext uri="{BB962C8B-B14F-4D97-AF65-F5344CB8AC3E}">
        <p14:creationId xmlns:p14="http://schemas.microsoft.com/office/powerpoint/2010/main" val="3046506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51747-0AFF-AE84-2628-45B035EB7D6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43FCA64-E290-19B0-4922-2A11435038B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36EA4EF-4C87-F1FB-1D9E-1BFB91360ACE}"/>
              </a:ext>
            </a:extLst>
          </p:cNvPr>
          <p:cNvSpPr>
            <a:spLocks noGrp="1"/>
          </p:cNvSpPr>
          <p:nvPr>
            <p:ph type="body" idx="1"/>
          </p:nvPr>
        </p:nvSpPr>
        <p:spPr/>
        <p:txBody>
          <a:bodyPr/>
          <a:lstStyle/>
          <a:p>
            <a:r>
              <a:rPr lang="de-CH" dirty="0"/>
              <a:t>Bea</a:t>
            </a:r>
          </a:p>
        </p:txBody>
      </p:sp>
      <p:sp>
        <p:nvSpPr>
          <p:cNvPr id="4" name="Foliennummernplatzhalter 3">
            <a:extLst>
              <a:ext uri="{FF2B5EF4-FFF2-40B4-BE49-F238E27FC236}">
                <a16:creationId xmlns:a16="http://schemas.microsoft.com/office/drawing/2014/main" id="{172EAFEA-BF0D-6B6A-58B8-7EBABA131052}"/>
              </a:ext>
            </a:extLst>
          </p:cNvPr>
          <p:cNvSpPr>
            <a:spLocks noGrp="1"/>
          </p:cNvSpPr>
          <p:nvPr>
            <p:ph type="sldNum" sz="quarter" idx="5"/>
          </p:nvPr>
        </p:nvSpPr>
        <p:spPr/>
        <p:txBody>
          <a:bodyPr/>
          <a:lstStyle/>
          <a:p>
            <a:fld id="{BACCBD9D-9EF3-4CA3-8346-68DA1B2B2DC1}" type="slidenum">
              <a:rPr lang="en-US" smtClean="0"/>
              <a:t>20</a:t>
            </a:fld>
            <a:endParaRPr lang="en-US"/>
          </a:p>
        </p:txBody>
      </p:sp>
    </p:spTree>
    <p:extLst>
      <p:ext uri="{BB962C8B-B14F-4D97-AF65-F5344CB8AC3E}">
        <p14:creationId xmlns:p14="http://schemas.microsoft.com/office/powerpoint/2010/main" val="1499236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a:extLst>
              <a:ext uri="{FF2B5EF4-FFF2-40B4-BE49-F238E27FC236}">
                <a16:creationId xmlns:a16="http://schemas.microsoft.com/office/drawing/2014/main" id="{FF4A28E0-A4C8-EAD3-57DD-1EDE059E281D}"/>
              </a:ext>
            </a:extLst>
          </p:cNvPr>
          <p:cNvSpPr>
            <a:spLocks noGrp="1" noRot="1" noChangeAspect="1" noChangeArrowheads="1" noTextEdit="1"/>
          </p:cNvSpPr>
          <p:nvPr>
            <p:ph type="sldImg"/>
          </p:nvPr>
        </p:nvSpPr>
        <p:spPr>
          <a:xfrm>
            <a:off x="2244725" y="630238"/>
            <a:ext cx="4287838" cy="2411412"/>
          </a:xfrm>
          <a:ln/>
        </p:spPr>
      </p:sp>
      <p:sp>
        <p:nvSpPr>
          <p:cNvPr id="79875" name="Notizenplatzhalter 2">
            <a:extLst>
              <a:ext uri="{FF2B5EF4-FFF2-40B4-BE49-F238E27FC236}">
                <a16:creationId xmlns:a16="http://schemas.microsoft.com/office/drawing/2014/main" id="{F201CF0C-0468-2C3E-7B39-E496ED5FDAF0}"/>
              </a:ext>
            </a:extLst>
          </p:cNvPr>
          <p:cNvSpPr>
            <a:spLocks noGrp="1"/>
          </p:cNvSpPr>
          <p:nvPr>
            <p:ph type="body" idx="1"/>
          </p:nvPr>
        </p:nvSpPr>
        <p:spPr>
          <a:xfrm>
            <a:off x="804962" y="3278186"/>
            <a:ext cx="5435600" cy="3900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de-CH" altLang="de-DE" sz="1400" kern="1200" dirty="0">
                <a:solidFill>
                  <a:schemeClr val="tx1"/>
                </a:solidFill>
                <a:latin typeface="+mn-lt"/>
                <a:ea typeface="+mn-ea"/>
                <a:cs typeface="+mn-cs"/>
              </a:rPr>
              <a:t>Quartiergespräche im Zusammenhang mit der Teilrevision Zonenplanung: räumliches Entwicklungskonzept für drei Quartiere. Gespräche wurden im Vorfeld mit dem zuständigen Planungsbüro und der Ortsplanungskommission konzipiert. Diese hat geholfen, die Quartiergespräche durchzuführen.</a:t>
            </a:r>
          </a:p>
          <a:p>
            <a:pPr marL="0" marR="0" lvl="0" indent="0" algn="l" defTabSz="1828800" rtl="0" eaLnBrk="1" fontAlgn="auto" latinLnBrk="0" hangingPunct="1">
              <a:lnSpc>
                <a:spcPct val="100000"/>
              </a:lnSpc>
              <a:spcBef>
                <a:spcPts val="0"/>
              </a:spcBef>
              <a:spcAft>
                <a:spcPts val="0"/>
              </a:spcAft>
              <a:buClrTx/>
              <a:buSzTx/>
              <a:buFontTx/>
              <a:buNone/>
              <a:tabLst/>
              <a:defRPr/>
            </a:pPr>
            <a:r>
              <a:rPr lang="de-CH" altLang="de-DE" sz="1400" kern="1200" dirty="0" err="1">
                <a:solidFill>
                  <a:schemeClr val="tx1"/>
                </a:solidFill>
                <a:latin typeface="+mn-lt"/>
                <a:ea typeface="+mn-ea"/>
                <a:cs typeface="+mn-cs"/>
              </a:rPr>
              <a:t>Information:Artikel</a:t>
            </a:r>
            <a:r>
              <a:rPr lang="de-CH" altLang="de-DE" sz="1400" kern="1200" dirty="0">
                <a:solidFill>
                  <a:schemeClr val="tx1"/>
                </a:solidFill>
                <a:latin typeface="+mn-lt"/>
                <a:ea typeface="+mn-ea"/>
                <a:cs typeface="+mn-cs"/>
              </a:rPr>
              <a:t> in Gemeindezeitung sowie Flyer, die via Quartiervereine verteilt wurden. Zudem wurden alle Eigentümer/innen mit einem separaten Brief eingeladen.</a:t>
            </a:r>
          </a:p>
          <a:p>
            <a:pPr marL="0" marR="0" lvl="0" indent="0" algn="l" defTabSz="1828800" rtl="0" eaLnBrk="1" fontAlgn="auto" latinLnBrk="0" hangingPunct="1">
              <a:lnSpc>
                <a:spcPct val="100000"/>
              </a:lnSpc>
              <a:spcBef>
                <a:spcPts val="0"/>
              </a:spcBef>
              <a:spcAft>
                <a:spcPts val="0"/>
              </a:spcAft>
              <a:buClrTx/>
              <a:buSzTx/>
              <a:buFontTx/>
              <a:buNone/>
              <a:tabLst/>
              <a:defRPr/>
            </a:pPr>
            <a:r>
              <a:rPr lang="de-CH" altLang="de-DE" sz="1400" kern="1200" dirty="0">
                <a:solidFill>
                  <a:schemeClr val="tx1"/>
                </a:solidFill>
                <a:latin typeface="+mn-lt"/>
                <a:ea typeface="+mn-ea"/>
                <a:cs typeface="+mn-cs"/>
              </a:rPr>
              <a:t>Lokales lebensweltliches Erfahrungswissen wurde abgeholt.</a:t>
            </a:r>
          </a:p>
          <a:p>
            <a:endParaRPr lang="de-CH" altLang="de-DE" dirty="0"/>
          </a:p>
          <a:p>
            <a:endParaRPr lang="de-CH" altLang="de-DE" dirty="0"/>
          </a:p>
        </p:txBody>
      </p:sp>
      <p:sp>
        <p:nvSpPr>
          <p:cNvPr id="79876" name="Foliennummernplatzhalter 3">
            <a:extLst>
              <a:ext uri="{FF2B5EF4-FFF2-40B4-BE49-F238E27FC236}">
                <a16:creationId xmlns:a16="http://schemas.microsoft.com/office/drawing/2014/main" id="{438B8377-0621-AEF1-2A96-3209825CAD5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Verdana" panose="020B0604030504040204" pitchFamily="34" charset="0"/>
                <a:ea typeface="MS PGothic" panose="020B0600070205080204" pitchFamily="34" charset="-128"/>
              </a:defRPr>
            </a:lvl1pPr>
            <a:lvl2pPr marL="742950" indent="-285750">
              <a:defRPr sz="1900">
                <a:solidFill>
                  <a:schemeClr val="tx1"/>
                </a:solidFill>
                <a:latin typeface="Verdana" panose="020B0604030504040204" pitchFamily="34" charset="0"/>
                <a:ea typeface="MS PGothic" panose="020B0600070205080204" pitchFamily="34" charset="-128"/>
              </a:defRPr>
            </a:lvl2pPr>
            <a:lvl3pPr marL="1143000" indent="-228600">
              <a:defRPr sz="1900">
                <a:solidFill>
                  <a:schemeClr val="tx1"/>
                </a:solidFill>
                <a:latin typeface="Verdana" panose="020B0604030504040204" pitchFamily="34" charset="0"/>
                <a:ea typeface="MS PGothic" panose="020B0600070205080204" pitchFamily="34" charset="-128"/>
              </a:defRPr>
            </a:lvl3pPr>
            <a:lvl4pPr marL="1600200" indent="-228600">
              <a:defRPr sz="1900">
                <a:solidFill>
                  <a:schemeClr val="tx1"/>
                </a:solidFill>
                <a:latin typeface="Verdana" panose="020B0604030504040204" pitchFamily="34" charset="0"/>
                <a:ea typeface="MS PGothic" panose="020B0600070205080204" pitchFamily="34" charset="-128"/>
              </a:defRPr>
            </a:lvl4pPr>
            <a:lvl5pPr marL="2057400" indent="-228600">
              <a:defRPr sz="19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Verdana" panose="020B0604030504040204" pitchFamily="34" charset="0"/>
                <a:ea typeface="MS PGothic" panose="020B0600070205080204" pitchFamily="34" charset="-128"/>
              </a:defRPr>
            </a:lvl9pPr>
          </a:lstStyle>
          <a:p>
            <a:fld id="{DE799360-C9AA-4ABD-94CC-8FDB6892439A}" type="slidenum">
              <a:rPr lang="de-CH" altLang="de-DE" sz="1200" smtClean="0"/>
              <a:pPr/>
              <a:t>21</a:t>
            </a:fld>
            <a:endParaRPr lang="de-CH"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Bea</a:t>
            </a:r>
          </a:p>
        </p:txBody>
      </p:sp>
      <p:sp>
        <p:nvSpPr>
          <p:cNvPr id="4" name="Foliennummernplatzhalter 3"/>
          <p:cNvSpPr>
            <a:spLocks noGrp="1"/>
          </p:cNvSpPr>
          <p:nvPr>
            <p:ph type="sldNum" sz="quarter" idx="5"/>
          </p:nvPr>
        </p:nvSpPr>
        <p:spPr/>
        <p:txBody>
          <a:bodyPr/>
          <a:lstStyle/>
          <a:p>
            <a:fld id="{BACCBD9D-9EF3-4CA3-8346-68DA1B2B2DC1}" type="slidenum">
              <a:rPr lang="en-US" smtClean="0"/>
              <a:t>3</a:t>
            </a:fld>
            <a:endParaRPr lang="en-US"/>
          </a:p>
        </p:txBody>
      </p:sp>
    </p:spTree>
    <p:extLst>
      <p:ext uri="{BB962C8B-B14F-4D97-AF65-F5344CB8AC3E}">
        <p14:creationId xmlns:p14="http://schemas.microsoft.com/office/powerpoint/2010/main" val="2347190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492375" y="200025"/>
            <a:ext cx="3968750" cy="2232025"/>
          </a:xfrm>
        </p:spPr>
      </p:sp>
      <p:sp>
        <p:nvSpPr>
          <p:cNvPr id="3" name="Notizenplatzhalter 2"/>
          <p:cNvSpPr>
            <a:spLocks noGrp="1"/>
          </p:cNvSpPr>
          <p:nvPr>
            <p:ph type="body" idx="1"/>
          </p:nvPr>
        </p:nvSpPr>
        <p:spPr>
          <a:xfrm>
            <a:off x="444922" y="2720752"/>
            <a:ext cx="5896611" cy="6264696"/>
          </a:xfrm>
        </p:spPr>
        <p:txBody>
          <a:bodyPr/>
          <a:lstStyle/>
          <a:p>
            <a:pPr marL="0" algn="l" defTabSz="1828800" rtl="0" eaLnBrk="1" latinLnBrk="0" hangingPunct="1"/>
            <a:r>
              <a:rPr lang="de-CH" sz="1400" kern="1200" dirty="0">
                <a:solidFill>
                  <a:schemeClr val="tx1"/>
                </a:solidFill>
                <a:latin typeface="+mn-lt"/>
                <a:ea typeface="+mn-ea"/>
                <a:cs typeface="+mn-cs"/>
              </a:rPr>
              <a:t>Beispiel: Kantonsstrasse Horw</a:t>
            </a:r>
          </a:p>
          <a:p>
            <a:pPr marL="0" marR="0" lvl="0" indent="0" algn="l" defTabSz="1828800" rtl="0" eaLnBrk="1" fontAlgn="auto" latinLnBrk="0" hangingPunct="1">
              <a:lnSpc>
                <a:spcPct val="100000"/>
              </a:lnSpc>
              <a:spcBef>
                <a:spcPts val="0"/>
              </a:spcBef>
              <a:spcAft>
                <a:spcPts val="0"/>
              </a:spcAft>
              <a:buClrTx/>
              <a:buSzTx/>
              <a:buFontTx/>
              <a:buNone/>
              <a:tabLst/>
              <a:defRPr/>
            </a:pPr>
            <a:r>
              <a:rPr lang="de-CH" altLang="de-DE" sz="1400" kern="1200" dirty="0">
                <a:solidFill>
                  <a:schemeClr val="tx1"/>
                </a:solidFill>
                <a:latin typeface="+mn-lt"/>
                <a:ea typeface="+mn-ea"/>
                <a:cs typeface="+mn-cs"/>
              </a:rPr>
              <a:t>Von den Planerinnen wurden Variantenskizzen vorbereitet, die in Anlehnung an World Café: an Thementischen diskutiert wurden. Dazu wurden im Vorfeld Leitfragen formuliert: </a:t>
            </a:r>
          </a:p>
          <a:p>
            <a:pPr marL="0" lvl="0" indent="0" algn="l" defTabSz="1828800" rtl="0" eaLnBrk="1" latinLnBrk="0" hangingPunct="1">
              <a:lnSpc>
                <a:spcPct val="110000"/>
              </a:lnSpc>
              <a:spcBef>
                <a:spcPts val="600"/>
              </a:spcBef>
              <a:spcAft>
                <a:spcPts val="300"/>
              </a:spcAft>
              <a:buSzPts val="1050"/>
              <a:buFontTx/>
              <a:buNone/>
              <a:tabLst>
                <a:tab pos="540385" algn="l"/>
              </a:tabLst>
            </a:pPr>
            <a:r>
              <a:rPr lang="de-CH" sz="1400" kern="1200" dirty="0">
                <a:solidFill>
                  <a:schemeClr val="tx1"/>
                </a:solidFill>
                <a:latin typeface="+mn-lt"/>
                <a:ea typeface="+mn-ea"/>
                <a:cs typeface="+mn-cs"/>
              </a:rPr>
              <a:t>Die Kantonsstrasse soll zur Geschäftsstrasse werden. Welche Chancen und Herausforderungen sehen Sie im Zusammenhang mit der Innenentwicklung für das Gewerbe? Welche Anliegen haben Sie als Gewerbetreibende? </a:t>
            </a:r>
          </a:p>
          <a:p>
            <a:pPr marL="0" lvl="0" indent="0" algn="l" defTabSz="1828800" rtl="0" eaLnBrk="1" latinLnBrk="0" hangingPunct="1">
              <a:lnSpc>
                <a:spcPct val="110000"/>
              </a:lnSpc>
              <a:spcBef>
                <a:spcPts val="600"/>
              </a:spcBef>
              <a:spcAft>
                <a:spcPts val="300"/>
              </a:spcAft>
              <a:buSzPts val="1050"/>
              <a:buFontTx/>
              <a:buNone/>
              <a:tabLst>
                <a:tab pos="540385" algn="l"/>
              </a:tabLst>
            </a:pPr>
            <a:r>
              <a:rPr lang="de-CH" sz="1400" kern="1200" dirty="0">
                <a:solidFill>
                  <a:schemeClr val="tx1"/>
                </a:solidFill>
                <a:latin typeface="+mn-lt"/>
                <a:ea typeface="+mn-ea"/>
                <a:cs typeface="+mn-cs"/>
              </a:rPr>
              <a:t>Welche Nutzungsangebote sind aus Ihrer Sicht erwünscht? Was fehlt heute? </a:t>
            </a:r>
          </a:p>
          <a:p>
            <a:pPr marL="0" lvl="0" indent="0" algn="l" defTabSz="1828800" rtl="0" eaLnBrk="1" latinLnBrk="0" hangingPunct="1">
              <a:lnSpc>
                <a:spcPct val="110000"/>
              </a:lnSpc>
              <a:spcBef>
                <a:spcPts val="600"/>
              </a:spcBef>
              <a:spcAft>
                <a:spcPts val="300"/>
              </a:spcAft>
              <a:buSzPts val="1050"/>
              <a:buFontTx/>
              <a:buNone/>
              <a:tabLst>
                <a:tab pos="540385" algn="l"/>
              </a:tabLst>
            </a:pPr>
            <a:r>
              <a:rPr lang="de-CH" sz="1400" kern="1200" dirty="0">
                <a:solidFill>
                  <a:schemeClr val="tx1"/>
                </a:solidFill>
                <a:latin typeface="+mn-lt"/>
                <a:ea typeface="+mn-ea"/>
                <a:cs typeface="+mn-cs"/>
              </a:rPr>
              <a:t>Welches Verkehrsregime macht aus Ihrer Sicht am meisten Sinn? </a:t>
            </a:r>
          </a:p>
          <a:p>
            <a:pPr marL="0" lvl="0" indent="0" algn="l" defTabSz="1828800" rtl="0" eaLnBrk="1" latinLnBrk="0" hangingPunct="1">
              <a:lnSpc>
                <a:spcPct val="110000"/>
              </a:lnSpc>
              <a:spcBef>
                <a:spcPts val="600"/>
              </a:spcBef>
              <a:spcAft>
                <a:spcPts val="300"/>
              </a:spcAft>
              <a:buSzPts val="1050"/>
              <a:buFontTx/>
              <a:buNone/>
              <a:tabLst>
                <a:tab pos="540385" algn="l"/>
              </a:tabLst>
            </a:pPr>
            <a:r>
              <a:rPr lang="de-CH" sz="1400" kern="1200" dirty="0">
                <a:solidFill>
                  <a:schemeClr val="tx1"/>
                </a:solidFill>
                <a:latin typeface="+mn-lt"/>
                <a:ea typeface="+mn-ea"/>
                <a:cs typeface="+mn-cs"/>
              </a:rPr>
              <a:t>Worauf sollte bei der gestalterischen Aufwertung der Kantonsstrasse geachtet werden? </a:t>
            </a:r>
          </a:p>
          <a:p>
            <a:pPr marL="0" marR="0" lvl="0" indent="0" algn="l" defTabSz="1828800" rtl="0" eaLnBrk="1" fontAlgn="auto" latinLnBrk="0" hangingPunct="1">
              <a:lnSpc>
                <a:spcPct val="100000"/>
              </a:lnSpc>
              <a:spcBef>
                <a:spcPts val="0"/>
              </a:spcBef>
              <a:spcAft>
                <a:spcPts val="0"/>
              </a:spcAft>
              <a:buClrTx/>
              <a:buSzTx/>
              <a:buFontTx/>
              <a:buNone/>
              <a:tabLst/>
              <a:defRPr/>
            </a:pPr>
            <a:r>
              <a:rPr lang="de-CH" sz="1400" kern="1200" dirty="0">
                <a:solidFill>
                  <a:schemeClr val="tx1"/>
                </a:solidFill>
                <a:latin typeface="+mn-lt"/>
                <a:ea typeface="+mn-ea"/>
                <a:cs typeface="+mn-cs"/>
              </a:rPr>
              <a:t>Die heutige Situation im diskutierten Abschnitt der Kantonstrasse wird als unbefriedigend erachtet. Die verkehrsorientierte Gestaltung und das aktuelle Temporegime wird von den </a:t>
            </a:r>
            <a:r>
              <a:rPr lang="de-CH" sz="1400" kern="1200" dirty="0" err="1">
                <a:solidFill>
                  <a:schemeClr val="tx1"/>
                </a:solidFill>
                <a:latin typeface="+mn-lt"/>
                <a:ea typeface="+mn-ea"/>
                <a:cs typeface="+mn-cs"/>
              </a:rPr>
              <a:t>Langsamverkehrsteilnehmer</a:t>
            </a:r>
            <a:r>
              <a:rPr lang="de-CH" sz="1400" kern="1200" dirty="0">
                <a:solidFill>
                  <a:schemeClr val="tx1"/>
                </a:solidFill>
                <a:latin typeface="+mn-lt"/>
                <a:ea typeface="+mn-ea"/>
                <a:cs typeface="+mn-cs"/>
              </a:rPr>
              <a:t>*innen als gefährlich wahrgenommen. Eine belebte Geschäftsstrasse mit Räumen für das Kleingewerbe, einem attraktiven und grüneren Aussenraum sowie Möglichkeiten zur Begegnung werden als wünschenswert bezeichnet</a:t>
            </a:r>
            <a:endParaRPr lang="de-CH" altLang="de-DE" sz="1400" kern="1200" dirty="0">
              <a:solidFill>
                <a:schemeClr val="tx1"/>
              </a:solidFill>
              <a:latin typeface="+mn-lt"/>
              <a:ea typeface="+mn-ea"/>
              <a:cs typeface="+mn-cs"/>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lang="de-CH" altLang="de-DE" sz="1400" kern="1200" dirty="0">
              <a:solidFill>
                <a:schemeClr val="tx1"/>
              </a:solidFill>
              <a:latin typeface="+mn-lt"/>
              <a:ea typeface="+mn-ea"/>
              <a:cs typeface="+mn-cs"/>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de-CH" altLang="de-DE" sz="1400" kern="1200" dirty="0">
                <a:solidFill>
                  <a:schemeClr val="tx1"/>
                </a:solidFill>
                <a:latin typeface="+mn-lt"/>
                <a:ea typeface="+mn-ea"/>
                <a:cs typeface="+mn-cs"/>
              </a:rPr>
              <a:t>Die Diskussionen waren in allen drei Quartieren sehr konstruktiv. Hat sehr gut geklappt. Variantenskizzen als Grundlage für das REK, Erfahrungswissen der Quartierbewohner*innen ist eingeflossen.</a:t>
            </a:r>
          </a:p>
          <a:p>
            <a:pPr marL="0" marR="0" lvl="0" indent="0" algn="l" defTabSz="1828800" rtl="0" eaLnBrk="1" fontAlgn="auto" latinLnBrk="0" hangingPunct="1">
              <a:lnSpc>
                <a:spcPct val="100000"/>
              </a:lnSpc>
              <a:spcBef>
                <a:spcPts val="0"/>
              </a:spcBef>
              <a:spcAft>
                <a:spcPts val="0"/>
              </a:spcAft>
              <a:buClrTx/>
              <a:buSzTx/>
              <a:buFontTx/>
              <a:buNone/>
              <a:tabLst/>
              <a:defRPr/>
            </a:pPr>
            <a:r>
              <a:rPr lang="de-CH" altLang="de-DE" sz="1400" kern="1200" dirty="0">
                <a:solidFill>
                  <a:schemeClr val="tx1"/>
                </a:solidFill>
                <a:latin typeface="+mn-lt"/>
                <a:ea typeface="+mn-ea"/>
                <a:cs typeface="+mn-cs"/>
              </a:rPr>
              <a:t>Beispiel Kantonsstrasse: </a:t>
            </a:r>
          </a:p>
          <a:p>
            <a:endParaRPr lang="de-CH" dirty="0"/>
          </a:p>
        </p:txBody>
      </p:sp>
      <p:sp>
        <p:nvSpPr>
          <p:cNvPr id="4" name="Foliennummernplatzhalter 3"/>
          <p:cNvSpPr>
            <a:spLocks noGrp="1"/>
          </p:cNvSpPr>
          <p:nvPr>
            <p:ph type="sldNum" sz="quarter" idx="5"/>
          </p:nvPr>
        </p:nvSpPr>
        <p:spPr/>
        <p:txBody>
          <a:bodyPr/>
          <a:lstStyle/>
          <a:p>
            <a:fld id="{BACCBD9D-9EF3-4CA3-8346-68DA1B2B2DC1}" type="slidenum">
              <a:rPr lang="en-US" smtClean="0"/>
              <a:t>22</a:t>
            </a:fld>
            <a:endParaRPr lang="en-US"/>
          </a:p>
        </p:txBody>
      </p:sp>
    </p:spTree>
    <p:extLst>
      <p:ext uri="{BB962C8B-B14F-4D97-AF65-F5344CB8AC3E}">
        <p14:creationId xmlns:p14="http://schemas.microsoft.com/office/powerpoint/2010/main" val="2134384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buNone/>
            </a:pPr>
            <a:r>
              <a:rPr lang="de-DE" sz="1800" b="0" i="0" dirty="0">
                <a:solidFill>
                  <a:srgbClr val="404040"/>
                </a:solidFill>
                <a:effectLst/>
                <a:latin typeface="Verdana" panose="020B0604030504040204" pitchFamily="34" charset="0"/>
                <a:ea typeface="Verdana" panose="020B0604030504040204" pitchFamily="34" charset="0"/>
              </a:rPr>
              <a:t>Der Hochdorfer Gemeinderat beschloss, am entsprechenden Bieterverfahren teilzunehmen und erwarb die Grundstücke per 1. Januar 2022. Der Kaufpreis für die rund 84'000 m</a:t>
            </a:r>
            <a:r>
              <a:rPr lang="de-DE" sz="1800" b="0" i="0" baseline="30000" dirty="0">
                <a:solidFill>
                  <a:srgbClr val="404040"/>
                </a:solidFill>
                <a:effectLst/>
                <a:latin typeface="Verdana" panose="020B0604030504040204" pitchFamily="34" charset="0"/>
                <a:ea typeface="Verdana" panose="020B0604030504040204" pitchFamily="34" charset="0"/>
              </a:rPr>
              <a:t>2</a:t>
            </a:r>
            <a:r>
              <a:rPr lang="de-DE" sz="1800" b="0" i="0" dirty="0">
                <a:solidFill>
                  <a:srgbClr val="404040"/>
                </a:solidFill>
                <a:effectLst/>
                <a:latin typeface="Verdana" panose="020B0604030504040204" pitchFamily="34" charset="0"/>
                <a:ea typeface="Verdana" panose="020B0604030504040204" pitchFamily="34" charset="0"/>
              </a:rPr>
              <a:t> </a:t>
            </a:r>
            <a:r>
              <a:rPr lang="de-DE" sz="1800" b="0" i="0" dirty="0" err="1">
                <a:solidFill>
                  <a:srgbClr val="404040"/>
                </a:solidFill>
                <a:effectLst/>
                <a:latin typeface="Verdana" panose="020B0604030504040204" pitchFamily="34" charset="0"/>
                <a:ea typeface="Verdana" panose="020B0604030504040204" pitchFamily="34" charset="0"/>
              </a:rPr>
              <a:t>grossen</a:t>
            </a:r>
            <a:r>
              <a:rPr lang="de-DE" sz="1800" b="0" i="0" dirty="0">
                <a:solidFill>
                  <a:srgbClr val="404040"/>
                </a:solidFill>
                <a:effectLst/>
                <a:latin typeface="Verdana" panose="020B0604030504040204" pitchFamily="34" charset="0"/>
                <a:ea typeface="Verdana" panose="020B0604030504040204" pitchFamily="34" charset="0"/>
              </a:rPr>
              <a:t> Grundstücke betrug Fr. 60'180'300.00 – 87.6% der Bevölkerung stimmten der Transaktion zu.</a:t>
            </a:r>
          </a:p>
          <a:p>
            <a:pPr algn="l">
              <a:buNone/>
            </a:pPr>
            <a:r>
              <a:rPr lang="de-DE" sz="1800" b="0" i="0" dirty="0">
                <a:solidFill>
                  <a:srgbClr val="404040"/>
                </a:solidFill>
                <a:effectLst/>
                <a:latin typeface="Verdana" panose="020B0604030504040204" pitchFamily="34" charset="0"/>
                <a:ea typeface="Verdana" panose="020B0604030504040204" pitchFamily="34" charset="0"/>
              </a:rPr>
              <a:t>Die Projektvorbereitungsarbeiten für eine Arealentwicklung wurden umgehend angegangen. Der Gemeinderat regelte die </a:t>
            </a:r>
            <a:r>
              <a:rPr lang="de-DE" sz="1800" b="0" i="0" dirty="0">
                <a:solidFill>
                  <a:srgbClr val="E41F1C"/>
                </a:solidFill>
                <a:effectLst/>
                <a:latin typeface="Verdana" panose="020B0604030504040204" pitchFamily="34" charset="0"/>
                <a:ea typeface="Verdana" panose="020B0604030504040204" pitchFamily="34" charset="0"/>
                <a:hlinkClick r:id="rId3"/>
              </a:rPr>
              <a:t>Projektorganisation</a:t>
            </a:r>
            <a:r>
              <a:rPr lang="de-DE" sz="1800" b="0" i="0" dirty="0">
                <a:solidFill>
                  <a:srgbClr val="404040"/>
                </a:solidFill>
                <a:effectLst/>
                <a:latin typeface="Verdana" panose="020B0604030504040204" pitchFamily="34" charset="0"/>
                <a:ea typeface="Verdana" panose="020B0604030504040204" pitchFamily="34" charset="0"/>
              </a:rPr>
              <a:t> und den </a:t>
            </a:r>
            <a:r>
              <a:rPr lang="de-DE" sz="1800" b="0" i="0" dirty="0">
                <a:solidFill>
                  <a:srgbClr val="E41F1C"/>
                </a:solidFill>
                <a:effectLst/>
                <a:latin typeface="Verdana" panose="020B0604030504040204" pitchFamily="34" charset="0"/>
                <a:ea typeface="Verdana" panose="020B0604030504040204" pitchFamily="34" charset="0"/>
                <a:hlinkClick r:id="rId4"/>
              </a:rPr>
              <a:t>Verfahrensablauf</a:t>
            </a:r>
            <a:r>
              <a:rPr lang="de-DE" sz="1800" b="0" i="0" dirty="0">
                <a:solidFill>
                  <a:srgbClr val="404040"/>
                </a:solidFill>
                <a:effectLst/>
                <a:latin typeface="Verdana" panose="020B0604030504040204" pitchFamily="34" charset="0"/>
                <a:ea typeface="Verdana" panose="020B0604030504040204" pitchFamily="34" charset="0"/>
              </a:rPr>
              <a:t>. Die Projektleitung führte im Anschluss im Herbst 2022 ein breit abgestütztes, </a:t>
            </a:r>
            <a:r>
              <a:rPr lang="de-DE" sz="1800" b="0" i="0" dirty="0">
                <a:solidFill>
                  <a:srgbClr val="E41F1C"/>
                </a:solidFill>
                <a:effectLst/>
                <a:latin typeface="Verdana" panose="020B0604030504040204" pitchFamily="34" charset="0"/>
                <a:ea typeface="Verdana" panose="020B0604030504040204" pitchFamily="34" charset="0"/>
                <a:hlinkClick r:id="rId5"/>
              </a:rPr>
              <a:t>dreistufiges Mitwirkungsverfahren</a:t>
            </a:r>
            <a:r>
              <a:rPr lang="de-DE" sz="1800" b="0" i="0" dirty="0">
                <a:solidFill>
                  <a:srgbClr val="404040"/>
                </a:solidFill>
                <a:effectLst/>
                <a:latin typeface="Verdana" panose="020B0604030504040204" pitchFamily="34" charset="0"/>
                <a:ea typeface="Verdana" panose="020B0604030504040204" pitchFamily="34" charset="0"/>
              </a:rPr>
              <a:t> durch, um die Bedürfnisse und Anliegen der Hochdorfer Bevölkerung in Erfahrung zu bringen.</a:t>
            </a:r>
          </a:p>
          <a:p>
            <a:pPr algn="l">
              <a:buNone/>
            </a:pPr>
            <a:r>
              <a:rPr lang="de-DE" sz="1800" b="0" i="0" dirty="0">
                <a:solidFill>
                  <a:srgbClr val="404040"/>
                </a:solidFill>
                <a:effectLst/>
                <a:latin typeface="Verdana" panose="020B0604030504040204" pitchFamily="34" charset="0"/>
                <a:ea typeface="Verdana" panose="020B0604030504040204" pitchFamily="34" charset="0"/>
              </a:rPr>
              <a:t>Gestützt auf die Mitwirkungsergebnisse und die Strategie der Gemeinde wurde die «Vision </a:t>
            </a:r>
            <a:r>
              <a:rPr lang="de-DE" sz="1800" b="0" i="0" dirty="0" err="1">
                <a:solidFill>
                  <a:srgbClr val="404040"/>
                </a:solidFill>
                <a:effectLst/>
                <a:latin typeface="Verdana" panose="020B0604030504040204" pitchFamily="34" charset="0"/>
                <a:ea typeface="Verdana" panose="020B0604030504040204" pitchFamily="34" charset="0"/>
              </a:rPr>
              <a:t>Südiareal</a:t>
            </a:r>
            <a:r>
              <a:rPr lang="de-DE" sz="1800" b="0" i="0" dirty="0">
                <a:solidFill>
                  <a:srgbClr val="404040"/>
                </a:solidFill>
                <a:effectLst/>
                <a:latin typeface="Verdana" panose="020B0604030504040204" pitchFamily="34" charset="0"/>
                <a:ea typeface="Verdana" panose="020B0604030504040204" pitchFamily="34" charset="0"/>
              </a:rPr>
              <a:t>» erarbeitet. Für die weitere Planung sollen folgende Ziele wegweisend sein:</a:t>
            </a:r>
          </a:p>
          <a:p>
            <a:pPr algn="l">
              <a:buFont typeface="Arial" panose="020B0604020202020204" pitchFamily="34" charset="0"/>
              <a:buChar char="•"/>
            </a:pPr>
            <a:r>
              <a:rPr lang="de-DE" sz="1800" b="0" i="0" dirty="0">
                <a:solidFill>
                  <a:srgbClr val="404040"/>
                </a:solidFill>
                <a:effectLst/>
                <a:latin typeface="Verdana" panose="020B0604030504040204" pitchFamily="34" charset="0"/>
                <a:ea typeface="Verdana" panose="020B0604030504040204" pitchFamily="34" charset="0"/>
              </a:rPr>
              <a:t>Schaffung von durchmischten Begegnungsorten, gute Ambiance</a:t>
            </a:r>
          </a:p>
          <a:p>
            <a:pPr algn="l">
              <a:buFont typeface="Arial" panose="020B0604020202020204" pitchFamily="34" charset="0"/>
              <a:buChar char="•"/>
            </a:pPr>
            <a:r>
              <a:rPr lang="de-DE" sz="1800" b="0" i="0" dirty="0">
                <a:solidFill>
                  <a:srgbClr val="404040"/>
                </a:solidFill>
                <a:effectLst/>
                <a:latin typeface="Verdana" panose="020B0604030504040204" pitchFamily="34" charset="0"/>
                <a:ea typeface="Verdana" panose="020B0604030504040204" pitchFamily="34" charset="0"/>
              </a:rPr>
              <a:t>Attraktives, durchmischtes Quartier zum Wohnen, Arbeiten und Verweilen</a:t>
            </a:r>
          </a:p>
          <a:p>
            <a:pPr algn="l">
              <a:buFont typeface="Arial" panose="020B0604020202020204" pitchFamily="34" charset="0"/>
              <a:buChar char="•"/>
            </a:pPr>
            <a:r>
              <a:rPr lang="de-DE" sz="1800" b="0" i="0" dirty="0" err="1">
                <a:solidFill>
                  <a:srgbClr val="404040"/>
                </a:solidFill>
                <a:effectLst/>
                <a:latin typeface="Verdana" panose="020B0604030504040204" pitchFamily="34" charset="0"/>
                <a:ea typeface="Verdana" panose="020B0604030504040204" pitchFamily="34" charset="0"/>
              </a:rPr>
              <a:t>Zeitgemässe</a:t>
            </a:r>
            <a:r>
              <a:rPr lang="de-DE" sz="1800" b="0" i="0" dirty="0">
                <a:solidFill>
                  <a:srgbClr val="404040"/>
                </a:solidFill>
                <a:effectLst/>
                <a:latin typeface="Verdana" panose="020B0604030504040204" pitchFamily="34" charset="0"/>
                <a:ea typeface="Verdana" panose="020B0604030504040204" pitchFamily="34" charset="0"/>
              </a:rPr>
              <a:t> Mobilität, Langsamverkehr als Priorität</a:t>
            </a:r>
          </a:p>
          <a:p>
            <a:pPr algn="l">
              <a:buFont typeface="Arial" panose="020B0604020202020204" pitchFamily="34" charset="0"/>
              <a:buChar char="•"/>
            </a:pPr>
            <a:r>
              <a:rPr lang="de-DE" sz="1800" b="0" i="0" dirty="0">
                <a:solidFill>
                  <a:srgbClr val="404040"/>
                </a:solidFill>
                <a:effectLst/>
                <a:latin typeface="Verdana" panose="020B0604030504040204" pitchFamily="34" charset="0"/>
                <a:ea typeface="Verdana" panose="020B0604030504040204" pitchFamily="34" charset="0"/>
              </a:rPr>
              <a:t>Nachhaltige, zukunftsfähige Entwicklung</a:t>
            </a:r>
          </a:p>
          <a:p>
            <a:pPr algn="l">
              <a:buFont typeface="Arial" panose="020B0604020202020204" pitchFamily="34" charset="0"/>
              <a:buChar char="•"/>
            </a:pPr>
            <a:r>
              <a:rPr lang="de-DE" sz="1800" b="0" i="0" dirty="0">
                <a:solidFill>
                  <a:srgbClr val="404040"/>
                </a:solidFill>
                <a:effectLst/>
                <a:latin typeface="Verdana" panose="020B0604030504040204" pitchFamily="34" charset="0"/>
                <a:ea typeface="Verdana" panose="020B0604030504040204" pitchFamily="34" charset="0"/>
              </a:rPr>
              <a:t>Zentrumsqualitäten schaffen</a:t>
            </a:r>
          </a:p>
          <a:p>
            <a:pPr algn="l">
              <a:buFont typeface="Arial" panose="020B0604020202020204" pitchFamily="34" charset="0"/>
              <a:buChar char="•"/>
            </a:pPr>
            <a:r>
              <a:rPr lang="de-DE" sz="1800" b="0" i="0" dirty="0">
                <a:solidFill>
                  <a:srgbClr val="404040"/>
                </a:solidFill>
                <a:effectLst/>
                <a:latin typeface="Verdana" panose="020B0604030504040204" pitchFamily="34" charset="0"/>
                <a:ea typeface="Verdana" panose="020B0604030504040204" pitchFamily="34" charset="0"/>
              </a:rPr>
              <a:t>Städtebauliche Verbesserung</a:t>
            </a:r>
          </a:p>
          <a:p>
            <a:pPr algn="l">
              <a:buFont typeface="Arial" panose="020B0604020202020204" pitchFamily="34" charset="0"/>
              <a:buChar char="•"/>
            </a:pPr>
            <a:r>
              <a:rPr lang="de-DE" sz="1800" b="0" i="0" dirty="0">
                <a:solidFill>
                  <a:srgbClr val="404040"/>
                </a:solidFill>
                <a:effectLst/>
                <a:latin typeface="Verdana" panose="020B0604030504040204" pitchFamily="34" charset="0"/>
                <a:ea typeface="Verdana" panose="020B0604030504040204" pitchFamily="34" charset="0"/>
              </a:rPr>
              <a:t>Gemeinsame Entwicklung</a:t>
            </a:r>
          </a:p>
          <a:p>
            <a:endParaRPr lang="de-CH" dirty="0"/>
          </a:p>
        </p:txBody>
      </p:sp>
      <p:sp>
        <p:nvSpPr>
          <p:cNvPr id="4" name="Foliennummernplatzhalter 3"/>
          <p:cNvSpPr>
            <a:spLocks noGrp="1"/>
          </p:cNvSpPr>
          <p:nvPr>
            <p:ph type="sldNum" sz="quarter" idx="5"/>
          </p:nvPr>
        </p:nvSpPr>
        <p:spPr/>
        <p:txBody>
          <a:bodyPr/>
          <a:lstStyle/>
          <a:p>
            <a:fld id="{BACCBD9D-9EF3-4CA3-8346-68DA1B2B2DC1}" type="slidenum">
              <a:rPr lang="en-US" smtClean="0"/>
              <a:t>23</a:t>
            </a:fld>
            <a:endParaRPr lang="en-US"/>
          </a:p>
        </p:txBody>
      </p:sp>
    </p:spTree>
    <p:extLst>
      <p:ext uri="{BB962C8B-B14F-4D97-AF65-F5344CB8AC3E}">
        <p14:creationId xmlns:p14="http://schemas.microsoft.com/office/powerpoint/2010/main" val="3162751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latin typeface="Verdana" panose="020B0604030504040204" pitchFamily="34" charset="0"/>
                <a:ea typeface="Verdana" panose="020B0604030504040204" pitchFamily="34" charset="0"/>
              </a:rPr>
              <a:t>Lichtensteig und </a:t>
            </a:r>
            <a:r>
              <a:rPr lang="de-CH" sz="1800" dirty="0" err="1">
                <a:latin typeface="Verdana" panose="020B0604030504040204" pitchFamily="34" charset="0"/>
                <a:ea typeface="Verdana" panose="020B0604030504040204" pitchFamily="34" charset="0"/>
              </a:rPr>
              <a:t>Neubad</a:t>
            </a:r>
            <a:endParaRPr lang="de-CH" sz="1800" dirty="0">
              <a:latin typeface="Verdana" panose="020B0604030504040204" pitchFamily="34" charset="0"/>
              <a:ea typeface="Verdana" panose="020B0604030504040204" pitchFamily="34" charset="0"/>
            </a:endParaRPr>
          </a:p>
          <a:p>
            <a:pPr algn="l">
              <a:buNone/>
            </a:pPr>
            <a:r>
              <a:rPr lang="de-DE" sz="1800" b="0" i="1" dirty="0" err="1">
                <a:solidFill>
                  <a:srgbClr val="000000"/>
                </a:solidFill>
                <a:effectLst/>
                <a:latin typeface="Verdana" panose="020B0604030504040204" pitchFamily="34" charset="0"/>
                <a:ea typeface="Verdana" panose="020B0604030504040204" pitchFamily="34" charset="0"/>
              </a:rPr>
              <a:t>as</a:t>
            </a:r>
            <a:r>
              <a:rPr lang="de-DE" sz="1800" b="0" i="1" dirty="0">
                <a:solidFill>
                  <a:srgbClr val="000000"/>
                </a:solidFill>
                <a:effectLst/>
                <a:latin typeface="Verdana" panose="020B0604030504040204" pitchFamily="34" charset="0"/>
                <a:ea typeface="Verdana" panose="020B0604030504040204" pitchFamily="34" charset="0"/>
              </a:rPr>
              <a:t> </a:t>
            </a:r>
            <a:r>
              <a:rPr lang="de-DE" sz="1800" b="0" i="1" dirty="0" err="1">
                <a:solidFill>
                  <a:srgbClr val="000000"/>
                </a:solidFill>
                <a:effectLst/>
                <a:latin typeface="Verdana" panose="020B0604030504040204" pitchFamily="34" charset="0"/>
                <a:ea typeface="Verdana" panose="020B0604030504040204" pitchFamily="34" charset="0"/>
              </a:rPr>
              <a:t>Neubad</a:t>
            </a:r>
            <a:r>
              <a:rPr lang="de-DE" sz="1800" b="0" i="1" dirty="0">
                <a:solidFill>
                  <a:srgbClr val="000000"/>
                </a:solidFill>
                <a:effectLst/>
                <a:latin typeface="Verdana" panose="020B0604030504040204" pitchFamily="34" charset="0"/>
                <a:ea typeface="Verdana" panose="020B0604030504040204" pitchFamily="34" charset="0"/>
              </a:rPr>
              <a:t> wird 10 Jahre jung! Seit September 2013 hat sich das ehemalige städtische Hallenbad in einen Schmelztiegel von Kultur und Kulturen verwandelt. Vom 01. bis 10.09.23 feiert das </a:t>
            </a:r>
            <a:r>
              <a:rPr lang="de-DE" sz="1800" b="0" i="1" dirty="0" err="1">
                <a:solidFill>
                  <a:srgbClr val="000000"/>
                </a:solidFill>
                <a:effectLst/>
                <a:latin typeface="Verdana" panose="020B0604030504040204" pitchFamily="34" charset="0"/>
                <a:ea typeface="Verdana" panose="020B0604030504040204" pitchFamily="34" charset="0"/>
              </a:rPr>
              <a:t>Neubad</a:t>
            </a:r>
            <a:r>
              <a:rPr lang="de-DE" sz="1800" b="0" i="1" dirty="0">
                <a:solidFill>
                  <a:srgbClr val="000000"/>
                </a:solidFill>
                <a:effectLst/>
                <a:latin typeface="Verdana" panose="020B0604030504040204" pitchFamily="34" charset="0"/>
                <a:ea typeface="Verdana" panose="020B0604030504040204" pitchFamily="34" charset="0"/>
              </a:rPr>
              <a:t> nun seinen Geburtstag mit einem </a:t>
            </a:r>
            <a:r>
              <a:rPr lang="de-DE" sz="1800" b="0" i="1" dirty="0" err="1">
                <a:solidFill>
                  <a:srgbClr val="000000"/>
                </a:solidFill>
                <a:effectLst/>
                <a:latin typeface="Verdana" panose="020B0604030504040204" pitchFamily="34" charset="0"/>
                <a:ea typeface="Verdana" panose="020B0604030504040204" pitchFamily="34" charset="0"/>
              </a:rPr>
              <a:t>zehntägigen</a:t>
            </a:r>
            <a:r>
              <a:rPr lang="de-DE" sz="1800" b="0" i="1" dirty="0">
                <a:solidFill>
                  <a:srgbClr val="000000"/>
                </a:solidFill>
                <a:effectLst/>
                <a:latin typeface="Verdana" panose="020B0604030504040204" pitchFamily="34" charset="0"/>
                <a:ea typeface="Verdana" panose="020B0604030504040204" pitchFamily="34" charset="0"/>
              </a:rPr>
              <a:t> Festival im und ums Haus.</a:t>
            </a:r>
            <a:endParaRPr lang="de-DE" sz="1800" b="0" i="0" dirty="0">
              <a:solidFill>
                <a:srgbClr val="000000"/>
              </a:solidFill>
              <a:effectLst/>
              <a:latin typeface="Verdana" panose="020B0604030504040204" pitchFamily="34" charset="0"/>
              <a:ea typeface="Verdana" panose="020B0604030504040204" pitchFamily="34" charset="0"/>
            </a:endParaRPr>
          </a:p>
          <a:p>
            <a:pPr algn="l">
              <a:buNone/>
            </a:pPr>
            <a:r>
              <a:rPr lang="de-DE" sz="1800" b="0" i="0" dirty="0">
                <a:solidFill>
                  <a:srgbClr val="000000"/>
                </a:solidFill>
                <a:effectLst/>
                <a:latin typeface="Verdana" panose="020B0604030504040204" pitchFamily="34" charset="0"/>
                <a:ea typeface="Verdana" panose="020B0604030504040204" pitchFamily="34" charset="0"/>
              </a:rPr>
              <a:t>Quartier-Treff und </a:t>
            </a:r>
            <a:r>
              <a:rPr lang="de-DE" sz="1800" b="0" i="0" dirty="0" err="1">
                <a:solidFill>
                  <a:srgbClr val="000000"/>
                </a:solidFill>
                <a:effectLst/>
                <a:latin typeface="Verdana" panose="020B0604030504040204" pitchFamily="34" charset="0"/>
                <a:ea typeface="Verdana" panose="020B0604030504040204" pitchFamily="34" charset="0"/>
              </a:rPr>
              <a:t>Anwohner:innen-Höck</a:t>
            </a:r>
            <a:r>
              <a:rPr lang="de-DE" sz="1800" b="0" i="0" dirty="0">
                <a:solidFill>
                  <a:srgbClr val="000000"/>
                </a:solidFill>
                <a:effectLst/>
                <a:latin typeface="Verdana" panose="020B0604030504040204" pitchFamily="34" charset="0"/>
                <a:ea typeface="Verdana" panose="020B0604030504040204" pitchFamily="34" charset="0"/>
              </a:rPr>
              <a:t>. Im </a:t>
            </a:r>
            <a:r>
              <a:rPr lang="de-DE" sz="1800" b="0" i="0" dirty="0" err="1">
                <a:solidFill>
                  <a:srgbClr val="000000"/>
                </a:solidFill>
                <a:effectLst/>
                <a:latin typeface="Verdana" panose="020B0604030504040204" pitchFamily="34" charset="0"/>
                <a:ea typeface="Verdana" panose="020B0604030504040204" pitchFamily="34" charset="0"/>
              </a:rPr>
              <a:t>Neubad</a:t>
            </a:r>
            <a:r>
              <a:rPr lang="de-DE" sz="1800" b="0" i="0" dirty="0">
                <a:solidFill>
                  <a:srgbClr val="000000"/>
                </a:solidFill>
                <a:effectLst/>
                <a:latin typeface="Verdana" panose="020B0604030504040204" pitchFamily="34" charset="0"/>
                <a:ea typeface="Verdana" panose="020B0604030504040204" pitchFamily="34" charset="0"/>
              </a:rPr>
              <a:t>, dem ehemaligen Hallenbad der Stadt Luzern, finden jährlich über 300 </a:t>
            </a:r>
            <a:r>
              <a:rPr lang="de-DE" sz="1800" b="0" i="0" u="sng" dirty="0">
                <a:solidFill>
                  <a:srgbClr val="000000"/>
                </a:solidFill>
                <a:effectLst/>
                <a:latin typeface="Verdana" panose="020B0604030504040204" pitchFamily="34" charset="0"/>
                <a:ea typeface="Verdana" panose="020B0604030504040204" pitchFamily="34" charset="0"/>
                <a:hlinkClick r:id="rId3"/>
              </a:rPr>
              <a:t>Veranstaltungen</a:t>
            </a:r>
            <a:r>
              <a:rPr lang="de-DE" sz="1800" b="0" i="0" dirty="0">
                <a:solidFill>
                  <a:srgbClr val="000000"/>
                </a:solidFill>
                <a:effectLst/>
                <a:latin typeface="Verdana" panose="020B0604030504040204" pitchFamily="34" charset="0"/>
                <a:ea typeface="Verdana" panose="020B0604030504040204" pitchFamily="34" charset="0"/>
              </a:rPr>
              <a:t> aus den Bereichen Musik, Wort, Wissenschaft, Film, Performance, Klub, Kulinarik und vielem mehr statt. Neben seinem kulturellen Angebot beherbergt das Haus ein </a:t>
            </a:r>
            <a:r>
              <a:rPr lang="de-DE" sz="1800" b="0" i="0" u="sng" dirty="0">
                <a:solidFill>
                  <a:srgbClr val="000000"/>
                </a:solidFill>
                <a:effectLst/>
                <a:latin typeface="Verdana" panose="020B0604030504040204" pitchFamily="34" charset="0"/>
                <a:ea typeface="Verdana" panose="020B0604030504040204" pitchFamily="34" charset="0"/>
                <a:hlinkClick r:id="rId4"/>
              </a:rPr>
              <a:t>Bistro</a:t>
            </a:r>
            <a:r>
              <a:rPr lang="de-DE" sz="1800" b="0" i="0" dirty="0">
                <a:solidFill>
                  <a:srgbClr val="000000"/>
                </a:solidFill>
                <a:effectLst/>
                <a:latin typeface="Verdana" panose="020B0604030504040204" pitchFamily="34" charset="0"/>
                <a:ea typeface="Verdana" panose="020B0604030504040204" pitchFamily="34" charset="0"/>
              </a:rPr>
              <a:t> und verschiedene </a:t>
            </a:r>
            <a:r>
              <a:rPr lang="de-DE" sz="1800" b="0" i="0" u="sng" dirty="0">
                <a:solidFill>
                  <a:srgbClr val="000000"/>
                </a:solidFill>
                <a:effectLst/>
                <a:latin typeface="Verdana" panose="020B0604030504040204" pitchFamily="34" charset="0"/>
                <a:ea typeface="Verdana" panose="020B0604030504040204" pitchFamily="34" charset="0"/>
                <a:hlinkClick r:id="rId5"/>
              </a:rPr>
              <a:t>Veranstaltungsräume</a:t>
            </a:r>
            <a:r>
              <a:rPr lang="de-DE" sz="1800" b="0" i="0" dirty="0">
                <a:solidFill>
                  <a:srgbClr val="000000"/>
                </a:solidFill>
                <a:effectLst/>
                <a:latin typeface="Verdana" panose="020B0604030504040204" pitchFamily="34" charset="0"/>
                <a:ea typeface="Verdana" panose="020B0604030504040204" pitchFamily="34" charset="0"/>
              </a:rPr>
              <a:t>.</a:t>
            </a:r>
          </a:p>
          <a:p>
            <a:pPr algn="l"/>
            <a:r>
              <a:rPr lang="de-DE" sz="1800" b="0" i="0" dirty="0">
                <a:solidFill>
                  <a:srgbClr val="000000"/>
                </a:solidFill>
                <a:effectLst/>
                <a:latin typeface="Verdana" panose="020B0604030504040204" pitchFamily="34" charset="0"/>
                <a:ea typeface="Verdana" panose="020B0604030504040204" pitchFamily="34" charset="0"/>
              </a:rPr>
              <a:t>Über 80 </a:t>
            </a:r>
            <a:r>
              <a:rPr lang="de-DE" sz="1800" b="0" i="0" u="sng" dirty="0">
                <a:solidFill>
                  <a:srgbClr val="000000"/>
                </a:solidFill>
                <a:effectLst/>
                <a:latin typeface="Verdana" panose="020B0604030504040204" pitchFamily="34" charset="0"/>
                <a:ea typeface="Verdana" panose="020B0604030504040204" pitchFamily="34" charset="0"/>
                <a:hlinkClick r:id="rId6"/>
              </a:rPr>
              <a:t>Nutzende</a:t>
            </a:r>
            <a:r>
              <a:rPr lang="de-DE" sz="1800" b="0" i="0" dirty="0">
                <a:solidFill>
                  <a:srgbClr val="000000"/>
                </a:solidFill>
                <a:effectLst/>
                <a:latin typeface="Verdana" panose="020B0604030504040204" pitchFamily="34" charset="0"/>
                <a:ea typeface="Verdana" panose="020B0604030504040204" pitchFamily="34" charset="0"/>
              </a:rPr>
              <a:t> – darunter zahlreiche Kunst- und Kulturschaffende, Vereine und Gewerbetreibende – finden im </a:t>
            </a:r>
            <a:r>
              <a:rPr lang="de-DE" sz="1800" b="0" i="0" dirty="0" err="1">
                <a:solidFill>
                  <a:srgbClr val="000000"/>
                </a:solidFill>
                <a:effectLst/>
                <a:latin typeface="Verdana" panose="020B0604030504040204" pitchFamily="34" charset="0"/>
                <a:ea typeface="Verdana" panose="020B0604030504040204" pitchFamily="34" charset="0"/>
              </a:rPr>
              <a:t>Neubad</a:t>
            </a:r>
            <a:r>
              <a:rPr lang="de-DE" sz="1800" b="0" i="0" dirty="0">
                <a:solidFill>
                  <a:srgbClr val="000000"/>
                </a:solidFill>
                <a:effectLst/>
                <a:latin typeface="Verdana" panose="020B0604030504040204" pitchFamily="34" charset="0"/>
                <a:ea typeface="Verdana" panose="020B0604030504040204" pitchFamily="34" charset="0"/>
              </a:rPr>
              <a:t> seit 2013 ihre Wirkungsstätten. Die inklusive Zwischennutzung versteht sich als Experimentierfeld und Wissensvermittlerin in den Bereichen Zwischennutzungen und Stadtentwicklung und vermietet </a:t>
            </a:r>
            <a:r>
              <a:rPr lang="de-DE" sz="1800" b="0" i="0" u="sng" dirty="0">
                <a:solidFill>
                  <a:srgbClr val="000000"/>
                </a:solidFill>
                <a:effectLst/>
                <a:latin typeface="Verdana" panose="020B0604030504040204" pitchFamily="34" charset="0"/>
                <a:ea typeface="Verdana" panose="020B0604030504040204" pitchFamily="34" charset="0"/>
                <a:hlinkClick r:id="rId7"/>
              </a:rPr>
              <a:t>Arbeitsplätze</a:t>
            </a:r>
            <a:r>
              <a:rPr lang="de-DE" sz="1800" b="0" i="0" dirty="0">
                <a:solidFill>
                  <a:srgbClr val="000000"/>
                </a:solidFill>
                <a:effectLst/>
                <a:latin typeface="Verdana" panose="020B0604030504040204" pitchFamily="34" charset="0"/>
                <a:ea typeface="Verdana" panose="020B0604030504040204" pitchFamily="34" charset="0"/>
              </a:rPr>
              <a:t>, sowie unterschiedliche </a:t>
            </a:r>
            <a:r>
              <a:rPr lang="de-DE" sz="1800" b="0" i="0" u="sng" dirty="0">
                <a:solidFill>
                  <a:srgbClr val="000000"/>
                </a:solidFill>
                <a:effectLst/>
                <a:latin typeface="Verdana" panose="020B0604030504040204" pitchFamily="34" charset="0"/>
                <a:ea typeface="Verdana" panose="020B0604030504040204" pitchFamily="34" charset="0"/>
                <a:hlinkClick r:id="rId5"/>
              </a:rPr>
              <a:t>Räume</a:t>
            </a:r>
            <a:r>
              <a:rPr lang="de-DE" sz="1800" b="0" i="0" dirty="0">
                <a:solidFill>
                  <a:srgbClr val="000000"/>
                </a:solidFill>
                <a:effectLst/>
                <a:latin typeface="Verdana" panose="020B0604030504040204" pitchFamily="34" charset="0"/>
                <a:ea typeface="Verdana" panose="020B0604030504040204" pitchFamily="34" charset="0"/>
              </a:rPr>
              <a:t> für Events, Sitzungen und Workshops</a:t>
            </a:r>
          </a:p>
          <a:p>
            <a:pPr algn="l"/>
            <a:endParaRPr lang="de-DE" b="0" i="0" dirty="0">
              <a:solidFill>
                <a:srgbClr val="000000"/>
              </a:solidFill>
              <a:effectLst/>
              <a:latin typeface="Brown"/>
            </a:endParaRPr>
          </a:p>
          <a:p>
            <a:r>
              <a:rPr lang="de-CH" sz="1000" dirty="0">
                <a:latin typeface="Verdana" panose="020B0604030504040204" pitchFamily="34" charset="0"/>
                <a:ea typeface="Verdana" panose="020B0604030504040204" pitchFamily="34" charset="0"/>
              </a:rPr>
              <a:t>Lichtensteig:</a:t>
            </a:r>
          </a:p>
          <a:p>
            <a:r>
              <a:rPr lang="de-DE" sz="1000" b="0" i="0" dirty="0">
                <a:solidFill>
                  <a:srgbClr val="363636"/>
                </a:solidFill>
                <a:effectLst/>
                <a:latin typeface="Verdana" panose="020B0604030504040204" pitchFamily="34" charset="0"/>
                <a:ea typeface="Verdana" panose="020B0604030504040204" pitchFamily="34" charset="0"/>
              </a:rPr>
              <a:t>Wie viel Raum soll künftig für welche Nutzung wo zur Verfügung stehen? Wie lässt sich die gewünschte Innenentwicklung erreichen? Wie lässt sich die Lebensqualität halten und steigern? Wie können die </a:t>
            </a:r>
            <a:r>
              <a:rPr lang="de-DE" sz="1000" b="0" i="0" dirty="0" err="1">
                <a:solidFill>
                  <a:srgbClr val="363636"/>
                </a:solidFill>
                <a:effectLst/>
                <a:latin typeface="Verdana" panose="020B0604030504040204" pitchFamily="34" charset="0"/>
                <a:ea typeface="Verdana" panose="020B0604030504040204" pitchFamily="34" charset="0"/>
              </a:rPr>
              <a:t>Nachhaltigskeitsziele</a:t>
            </a:r>
            <a:r>
              <a:rPr lang="de-DE" sz="1000" b="0" i="0" dirty="0">
                <a:solidFill>
                  <a:srgbClr val="363636"/>
                </a:solidFill>
                <a:effectLst/>
                <a:latin typeface="Verdana" panose="020B0604030504040204" pitchFamily="34" charset="0"/>
                <a:ea typeface="Verdana" panose="020B0604030504040204" pitchFamily="34" charset="0"/>
              </a:rPr>
              <a:t> räumlich umgesetzt werden? Und wie soll sich die Gemeinde weiterentwickeln, um für künftige Generationen lebenswert zu sein? Die ‹Vision und Strategie 2050› gibt Antworten auf diese Fragen. Sie wurde im Rahmen eines breit angelegten Mitwirkungsprozesses erarbeitet, von einer Begleitgruppe unterstützt und vom Gemeinderat politisch und strategisch geführt. </a:t>
            </a:r>
            <a:endParaRPr lang="de-CH" sz="1000" b="0" i="0" dirty="0">
              <a:solidFill>
                <a:srgbClr val="363636"/>
              </a:solidFill>
              <a:effectLst/>
              <a:latin typeface="Verdana" panose="020B0604030504040204" pitchFamily="34" charset="0"/>
              <a:ea typeface="Verdana" panose="020B0604030504040204" pitchFamily="34" charset="0"/>
            </a:endParaRPr>
          </a:p>
          <a:p>
            <a:r>
              <a:rPr lang="de-DE" sz="1000" b="1" i="0" dirty="0">
                <a:solidFill>
                  <a:srgbClr val="363636"/>
                </a:solidFill>
                <a:effectLst/>
                <a:latin typeface="Verdana" panose="020B0604030504040204" pitchFamily="34" charset="0"/>
                <a:ea typeface="Verdana" panose="020B0604030504040204" pitchFamily="34" charset="0"/>
              </a:rPr>
              <a:t>Lichtensteig besinnt sich mit ihrer Strategie ‹</a:t>
            </a:r>
            <a:r>
              <a:rPr lang="de-DE" sz="1000" b="1" i="0" dirty="0" err="1">
                <a:solidFill>
                  <a:srgbClr val="363636"/>
                </a:solidFill>
                <a:effectLst/>
                <a:latin typeface="Verdana" panose="020B0604030504040204" pitchFamily="34" charset="0"/>
                <a:ea typeface="Verdana" panose="020B0604030504040204" pitchFamily="34" charset="0"/>
              </a:rPr>
              <a:t>Mini.Stadt</a:t>
            </a:r>
            <a:r>
              <a:rPr lang="de-DE" sz="1000" b="1" i="0" dirty="0">
                <a:solidFill>
                  <a:srgbClr val="363636"/>
                </a:solidFill>
                <a:effectLst/>
                <a:latin typeface="Verdana" panose="020B0604030504040204" pitchFamily="34" charset="0"/>
                <a:ea typeface="Verdana" panose="020B0604030504040204" pitchFamily="34" charset="0"/>
              </a:rPr>
              <a:t> 2025› für ihre zukünftige Entwicklung auf ihre vorhandenen Potenziale: einmalige Architektur, breites kulturelles Angebot, Unternehmertum sowie mutige und innovative Bürgerinnen. Lichtensteig wird als übersichtliches, identitätsstiftendes Städtchen mit urbanem Lebensstil in ländlicher Umgebung positioniert. Damit sollen vor allem weltoffene, moderne, aktive und interessierte Menschen mit Anspruch auf günstigen und schönen Wohnraum angesprochen werden, die in Lichtensteig leben und nicht nur wohnen wollen.</a:t>
            </a:r>
            <a:endParaRPr lang="de-CH" sz="1000" dirty="0">
              <a:latin typeface="Verdana" panose="020B0604030504040204" pitchFamily="34" charset="0"/>
              <a:ea typeface="Verdana" panose="020B0604030504040204" pitchFamily="34" charset="0"/>
            </a:endParaRPr>
          </a:p>
        </p:txBody>
      </p:sp>
      <p:sp>
        <p:nvSpPr>
          <p:cNvPr id="4" name="Foliennummernplatzhalter 3"/>
          <p:cNvSpPr>
            <a:spLocks noGrp="1"/>
          </p:cNvSpPr>
          <p:nvPr>
            <p:ph type="sldNum" sz="quarter" idx="5"/>
          </p:nvPr>
        </p:nvSpPr>
        <p:spPr/>
        <p:txBody>
          <a:bodyPr/>
          <a:lstStyle/>
          <a:p>
            <a:fld id="{BACCBD9D-9EF3-4CA3-8346-68DA1B2B2DC1}" type="slidenum">
              <a:rPr lang="en-US" smtClean="0"/>
              <a:t>25</a:t>
            </a:fld>
            <a:endParaRPr lang="en-US"/>
          </a:p>
        </p:txBody>
      </p:sp>
    </p:spTree>
    <p:extLst>
      <p:ext uri="{BB962C8B-B14F-4D97-AF65-F5344CB8AC3E}">
        <p14:creationId xmlns:p14="http://schemas.microsoft.com/office/powerpoint/2010/main" val="280749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900" b="0" dirty="0">
                <a:latin typeface="Verdana" panose="020B0604030504040204" pitchFamily="34" charset="0"/>
                <a:ea typeface="Verdana" panose="020B0604030504040204" pitchFamily="34" charset="0"/>
              </a:rPr>
              <a:t>Studienverfahren. Hochbauamt, Kanton , Gemeinde, Gewerbeverein Schwyz. </a:t>
            </a:r>
            <a:r>
              <a:rPr lang="de-CH" sz="900" b="0" dirty="0">
                <a:effectLst/>
                <a:latin typeface="Verdana" panose="020B0604030504040204" pitchFamily="34" charset="0"/>
                <a:ea typeface="Verdana" panose="020B0604030504040204" pitchFamily="34" charset="0"/>
                <a:cs typeface="Times New Roman" panose="02020603050405020304" pitchFamily="18" charset="0"/>
              </a:rPr>
              <a:t>Die Studienprojekte bestätigten die hohe Attraktivität des frei werdenden Areals für privatwirtschaftliche Nachfolgenutzungen </a:t>
            </a:r>
            <a:r>
              <a:rPr lang="de-CH" sz="900" b="0" dirty="0" err="1">
                <a:effectLst/>
                <a:latin typeface="Verdana" panose="020B0604030504040204" pitchFamily="34" charset="0"/>
                <a:ea typeface="Verdana" panose="020B0604030504040204" pitchFamily="34" charset="0"/>
                <a:cs typeface="Times New Roman" panose="02020603050405020304" pitchFamily="18" charset="0"/>
              </a:rPr>
              <a:t>ugewerbliche</a:t>
            </a:r>
            <a:r>
              <a:rPr lang="de-CH" sz="900" b="0" dirty="0">
                <a:effectLst/>
                <a:latin typeface="Verdana" panose="020B0604030504040204" pitchFamily="34" charset="0"/>
                <a:ea typeface="Verdana" panose="020B0604030504040204" pitchFamily="34" charset="0"/>
                <a:cs typeface="Times New Roman" panose="02020603050405020304" pitchFamily="18" charset="0"/>
              </a:rPr>
              <a:t> Nutzungen im Vordergrund, aber auch anderweitige zentrumsfördernde Elemente oder öffentlich zugängliche Bereiche wie etwa Kulturräume oder Grünflächen sollen möglich sein. Ergebnis dieser Zieldefinition ist </a:t>
            </a:r>
          </a:p>
          <a:p>
            <a:pPr>
              <a:lnSpc>
                <a:spcPts val="1300"/>
              </a:lnSpc>
              <a:buNone/>
            </a:pPr>
            <a:r>
              <a:rPr lang="de-CH" sz="900" b="0" dirty="0">
                <a:effectLst/>
                <a:latin typeface="Verdana" panose="020B0604030504040204" pitchFamily="34" charset="0"/>
                <a:ea typeface="Verdana" panose="020B0604030504040204" pitchFamily="34" charset="0"/>
                <a:cs typeface="Times New Roman" panose="02020603050405020304" pitchFamily="18" charset="0"/>
              </a:rPr>
              <a:t>Erarbeitung Teilrevision kommunale Nutzungsplanung, bis 2. Quartal 2025:Mitwirkung und kantonale Vorprüfung, bis 1. Quartal 2026</a:t>
            </a:r>
          </a:p>
          <a:p>
            <a:pPr>
              <a:lnSpc>
                <a:spcPts val="1300"/>
              </a:lnSpc>
              <a:buNone/>
            </a:pPr>
            <a:r>
              <a:rPr lang="de-CH" sz="900" b="0" dirty="0">
                <a:effectLst/>
                <a:latin typeface="Verdana" panose="020B0604030504040204" pitchFamily="34" charset="0"/>
                <a:ea typeface="Verdana" panose="020B0604030504040204" pitchFamily="34" charset="0"/>
                <a:cs typeface="Times New Roman" panose="02020603050405020304" pitchFamily="18" charset="0"/>
              </a:rPr>
              <a:t>Öffentliche Auflage inkl. allfälligen </a:t>
            </a:r>
            <a:r>
              <a:rPr lang="de-CH" sz="900" b="0" dirty="0" err="1">
                <a:effectLst/>
                <a:latin typeface="Verdana" panose="020B0604030504040204" pitchFamily="34" charset="0"/>
                <a:ea typeface="Verdana" panose="020B0604030504040204" pitchFamily="34" charset="0"/>
                <a:cs typeface="Times New Roman" panose="02020603050405020304" pitchFamily="18" charset="0"/>
              </a:rPr>
              <a:t>Einspracheverhandlungen</a:t>
            </a:r>
            <a:r>
              <a:rPr lang="de-CH" sz="900" b="0" dirty="0">
                <a:effectLst/>
                <a:latin typeface="Verdana" panose="020B0604030504040204" pitchFamily="34" charset="0"/>
                <a:ea typeface="Verdana" panose="020B0604030504040204" pitchFamily="34" charset="0"/>
                <a:cs typeface="Times New Roman" panose="02020603050405020304" pitchFamily="18" charset="0"/>
              </a:rPr>
              <a:t>, bis 4. Quartal 2026. Gemeindeversammlung, bis 2. Quartal 2027, Urnenabstimmung, bis 3. Quartal 2027</a:t>
            </a:r>
          </a:p>
          <a:p>
            <a:pPr>
              <a:lnSpc>
                <a:spcPts val="1300"/>
              </a:lnSpc>
              <a:buNone/>
            </a:pPr>
            <a:r>
              <a:rPr lang="de-CH" sz="900" b="0" dirty="0">
                <a:effectLst/>
                <a:latin typeface="Verdana" panose="020B0604030504040204" pitchFamily="34" charset="0"/>
                <a:ea typeface="Verdana" panose="020B0604030504040204" pitchFamily="34" charset="0"/>
                <a:cs typeface="Times New Roman" panose="02020603050405020304" pitchFamily="18" charset="0"/>
              </a:rPr>
              <a:t>Genehmigung Regierungsrat, bis 4. Quartal 2027</a:t>
            </a:r>
          </a:p>
          <a:p>
            <a:pPr>
              <a:lnSpc>
                <a:spcPts val="1300"/>
              </a:lnSpc>
            </a:pPr>
            <a:r>
              <a:rPr lang="de-CH" sz="900" b="0" dirty="0">
                <a:effectLst/>
                <a:latin typeface="Verdana" panose="020B0604030504040204" pitchFamily="34" charset="0"/>
                <a:ea typeface="Verdana" panose="020B0604030504040204" pitchFamily="34" charset="0"/>
                <a:cs typeface="Times New Roman" panose="02020603050405020304" pitchFamily="18" charset="0"/>
              </a:rPr>
              <a:t> Parallel dazu erfolgen die erforderlichen Vorarbeiten für die angestrebte Investorenausschreibung, Auslösung nach Annahme der TZPR.</a:t>
            </a:r>
          </a:p>
          <a:p>
            <a:pPr>
              <a:lnSpc>
                <a:spcPts val="1300"/>
              </a:lnSpc>
              <a:buNone/>
            </a:pPr>
            <a:r>
              <a:rPr lang="de-CH" sz="1800" dirty="0">
                <a:effectLst/>
                <a:latin typeface="Verdana" panose="020B0604030504040204" pitchFamily="34" charset="0"/>
                <a:ea typeface="Calibri" panose="020F0502020204030204" pitchFamily="34" charset="0"/>
                <a:cs typeface="Times New Roman" panose="02020603050405020304" pitchFamily="18" charset="0"/>
              </a:rPr>
              <a:t>Insgesamt ist der Gemeinderat Schwyz zur klaren Haltung gelangt, dass eine Arealentwicklung an der Bahnhofstrasse in der Hauptverantwortung des Grundeigentümers, also des Kantons, verbleiben soll. Der zentrale Einbezug der Öffentlichkeit ist im Rahmen der weiteren Planungsschritte gewährleistet. Der Gemeinderat Schwyz ist zuversichtlich, dass mit der Unterstützung des kantonalen Amts für Wirtschaft und den Einflussmöglichkeiten der Schwyzerinnen und Schwyzer das Dorfzentrum mit der Arealentwicklung nachhaltig aufgewertet wird und mehrheitsfähige Lösungen entstehen werden.</a:t>
            </a:r>
          </a:p>
          <a:p>
            <a:pPr>
              <a:lnSpc>
                <a:spcPts val="1300"/>
              </a:lnSpc>
            </a:pPr>
            <a:r>
              <a:rPr lang="de-CH" sz="1800" dirty="0">
                <a:effectLst/>
                <a:latin typeface="Verdana" panose="020B0604030504040204" pitchFamily="34" charset="0"/>
                <a:ea typeface="Calibri" panose="020F0502020204030204" pitchFamily="34" charset="0"/>
                <a:cs typeface="Times New Roman" panose="02020603050405020304" pitchFamily="18" charset="0"/>
              </a:rPr>
              <a:t> </a:t>
            </a:r>
          </a:p>
          <a:p>
            <a:endParaRPr lang="de-CH" b="0" dirty="0"/>
          </a:p>
        </p:txBody>
      </p:sp>
      <p:sp>
        <p:nvSpPr>
          <p:cNvPr id="4" name="Foliennummernplatzhalter 3"/>
          <p:cNvSpPr>
            <a:spLocks noGrp="1"/>
          </p:cNvSpPr>
          <p:nvPr>
            <p:ph type="sldNum" sz="quarter" idx="5"/>
          </p:nvPr>
        </p:nvSpPr>
        <p:spPr/>
        <p:txBody>
          <a:bodyPr/>
          <a:lstStyle/>
          <a:p>
            <a:fld id="{BACCBD9D-9EF3-4CA3-8346-68DA1B2B2DC1}" type="slidenum">
              <a:rPr lang="en-US" smtClean="0"/>
              <a:t>4</a:t>
            </a:fld>
            <a:endParaRPr lang="en-US"/>
          </a:p>
        </p:txBody>
      </p:sp>
    </p:spTree>
    <p:extLst>
      <p:ext uri="{BB962C8B-B14F-4D97-AF65-F5344CB8AC3E}">
        <p14:creationId xmlns:p14="http://schemas.microsoft.com/office/powerpoint/2010/main" val="182959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sz="2400" dirty="0">
                <a:latin typeface="Verdana" panose="020B0604030504040204" pitchFamily="34" charset="0"/>
                <a:ea typeface="Verdana" panose="020B0604030504040204" pitchFamily="34" charset="0"/>
              </a:rPr>
              <a:t>Vision </a:t>
            </a:r>
            <a:r>
              <a:rPr lang="de-CH" sz="2400" dirty="0" err="1">
                <a:latin typeface="Verdana" panose="020B0604030504040204" pitchFamily="34" charset="0"/>
                <a:ea typeface="Verdana" panose="020B0604030504040204" pitchFamily="34" charset="0"/>
              </a:rPr>
              <a:t>schwyz</a:t>
            </a:r>
            <a:r>
              <a:rPr lang="de-CH" sz="2400" dirty="0">
                <a:latin typeface="Verdana" panose="020B0604030504040204" pitchFamily="34" charset="0"/>
                <a:ea typeface="Verdana" panose="020B0604030504040204" pitchFamily="34" charset="0"/>
              </a:rPr>
              <a:t>: </a:t>
            </a:r>
            <a:r>
              <a:rPr lang="de-CH" sz="2400" b="0" i="0" u="none" strike="noStrike" baseline="0" dirty="0">
                <a:latin typeface="Verdana" panose="020B0604030504040204" pitchFamily="34" charset="0"/>
                <a:ea typeface="Verdana" panose="020B0604030504040204" pitchFamily="34" charset="0"/>
              </a:rPr>
              <a:t>an dieser Lage realistisch? </a:t>
            </a:r>
            <a:r>
              <a:rPr lang="de-DE" sz="2400" b="0" i="0" u="none" strike="noStrike" baseline="0" dirty="0">
                <a:latin typeface="Verdana" panose="020B0604030504040204" pitchFamily="34" charset="0"/>
                <a:ea typeface="Verdana" panose="020B0604030504040204" pitchFamily="34" charset="0"/>
              </a:rPr>
              <a:t>Der </a:t>
            </a:r>
            <a:r>
              <a:rPr lang="de-DE" sz="2400" b="1" i="0" u="none" strike="noStrike" baseline="0" dirty="0">
                <a:latin typeface="Verdana" panose="020B0604030504040204" pitchFamily="34" charset="0"/>
                <a:ea typeface="Verdana" panose="020B0604030504040204" pitchFamily="34" charset="0"/>
              </a:rPr>
              <a:t>Brunner </a:t>
            </a:r>
            <a:r>
              <a:rPr lang="de-DE" sz="2400" b="1" i="0" u="none" strike="noStrike" baseline="0" dirty="0" err="1">
                <a:latin typeface="Verdana" panose="020B0604030504040204" pitchFamily="34" charset="0"/>
                <a:ea typeface="Verdana" panose="020B0604030504040204" pitchFamily="34" charset="0"/>
              </a:rPr>
              <a:t>Hertipark</a:t>
            </a:r>
            <a:r>
              <a:rPr lang="de-DE" sz="2400" b="1" i="0" u="none" strike="noStrike" baseline="0" dirty="0">
                <a:latin typeface="Verdana" panose="020B0604030504040204" pitchFamily="34" charset="0"/>
                <a:ea typeface="Verdana" panose="020B0604030504040204" pitchFamily="34" charset="0"/>
              </a:rPr>
              <a:t> </a:t>
            </a:r>
            <a:r>
              <a:rPr lang="de-DE" sz="2400" b="0" i="0" u="none" strike="noStrike" baseline="0" dirty="0">
                <a:latin typeface="Verdana" panose="020B0604030504040204" pitchFamily="34" charset="0"/>
                <a:ea typeface="Verdana" panose="020B0604030504040204" pitchFamily="34" charset="0"/>
              </a:rPr>
              <a:t>beweist es, dass es möglich ist. Wir bauen flexibel, preiswert nachhaltig. Der Kanton und die Gemeinde erwirtschaften mit dem Baurecht</a:t>
            </a:r>
          </a:p>
          <a:p>
            <a:pPr algn="l"/>
            <a:r>
              <a:rPr lang="de-CH" sz="2400" b="0" i="0" u="none" strike="noStrike" baseline="0" dirty="0">
                <a:latin typeface="Verdana" panose="020B0604030504040204" pitchFamily="34" charset="0"/>
                <a:ea typeface="Verdana" panose="020B0604030504040204" pitchFamily="34" charset="0"/>
              </a:rPr>
              <a:t>an die Genossenschaft eine marktübliche Rendite, zum Beispiel </a:t>
            </a:r>
            <a:r>
              <a:rPr lang="de-DE" sz="2400" b="0" i="0" u="none" strike="noStrike" baseline="0" dirty="0">
                <a:latin typeface="Verdana" panose="020B0604030504040204" pitchFamily="34" charset="0"/>
                <a:ea typeface="Verdana" panose="020B0604030504040204" pitchFamily="34" charset="0"/>
              </a:rPr>
              <a:t>4 Prozent. Die Finanzierung von Wohnungen ist heute kein Problem. Wir realisieren rund 50 Prozent preisgünstige</a:t>
            </a:r>
          </a:p>
          <a:p>
            <a:pPr algn="l"/>
            <a:r>
              <a:rPr lang="de-CH" sz="2400" b="0" i="0" u="none" strike="noStrike" baseline="0" dirty="0">
                <a:latin typeface="Verdana" panose="020B0604030504040204" pitchFamily="34" charset="0"/>
                <a:ea typeface="Verdana" panose="020B0604030504040204" pitchFamily="34" charset="0"/>
              </a:rPr>
              <a:t>Wohnungen. Können wir verdichtet </a:t>
            </a:r>
            <a:r>
              <a:rPr lang="de-DE" sz="2400" b="0" i="0" u="none" strike="noStrike" baseline="0" dirty="0">
                <a:latin typeface="Verdana" panose="020B0604030504040204" pitchFamily="34" charset="0"/>
                <a:ea typeface="Verdana" panose="020B0604030504040204" pitchFamily="34" charset="0"/>
              </a:rPr>
              <a:t>bauen, realisieren wir Dreieinhalb- bis </a:t>
            </a:r>
            <a:r>
              <a:rPr lang="de-CH" sz="2400" b="0" i="0" u="none" strike="noStrike" baseline="0" dirty="0">
                <a:latin typeface="Verdana" panose="020B0604030504040204" pitchFamily="34" charset="0"/>
                <a:ea typeface="Verdana" panose="020B0604030504040204" pitchFamily="34" charset="0"/>
              </a:rPr>
              <a:t>Sechs-Zimmer-</a:t>
            </a:r>
            <a:r>
              <a:rPr lang="de-CH" sz="2400" b="0" i="0" u="none" strike="noStrike" baseline="0" dirty="0" err="1">
                <a:latin typeface="Verdana" panose="020B0604030504040204" pitchFamily="34" charset="0"/>
                <a:ea typeface="Verdana" panose="020B0604030504040204" pitchFamily="34" charset="0"/>
              </a:rPr>
              <a:t>Wohungen</a:t>
            </a:r>
            <a:r>
              <a:rPr lang="de-CH" sz="2400" b="0" i="0" u="none" strike="noStrike" baseline="0" dirty="0">
                <a:latin typeface="Verdana" panose="020B0604030504040204" pitchFamily="34" charset="0"/>
                <a:ea typeface="Verdana" panose="020B0604030504040204" pitchFamily="34" charset="0"/>
              </a:rPr>
              <a:t>. Günstiger </a:t>
            </a:r>
            <a:r>
              <a:rPr lang="de-DE" sz="2400" b="0" i="0" u="none" strike="noStrike" baseline="0" dirty="0">
                <a:latin typeface="Verdana" panose="020B0604030504040204" pitchFamily="34" charset="0"/>
                <a:ea typeface="Verdana" panose="020B0604030504040204" pitchFamily="34" charset="0"/>
              </a:rPr>
              <a:t>Wohnraum sollte für 1700 Franken </a:t>
            </a:r>
            <a:r>
              <a:rPr lang="de-CH" sz="2400" b="0" i="0" u="none" strike="noStrike" baseline="0" dirty="0">
                <a:latin typeface="Verdana" panose="020B0604030504040204" pitchFamily="34" charset="0"/>
                <a:ea typeface="Verdana" panose="020B0604030504040204" pitchFamily="34" charset="0"/>
              </a:rPr>
              <a:t>monatlich möglich sein.</a:t>
            </a:r>
          </a:p>
          <a:p>
            <a:pPr algn="l"/>
            <a:endParaRPr lang="de-CH" sz="2400" b="0" i="0" u="none" strike="noStrike" baseline="0" dirty="0">
              <a:latin typeface="Verdana" panose="020B0604030504040204" pitchFamily="34" charset="0"/>
              <a:ea typeface="Verdana" panose="020B0604030504040204" pitchFamily="34" charset="0"/>
            </a:endParaRPr>
          </a:p>
          <a:p>
            <a:pPr algn="l"/>
            <a:r>
              <a:rPr lang="de-CH" sz="2400" b="0" i="0" u="none" strike="noStrike" baseline="0" dirty="0">
                <a:latin typeface="Verdana" panose="020B0604030504040204" pitchFamily="34" charset="0"/>
                <a:ea typeface="Verdana" panose="020B0604030504040204" pitchFamily="34" charset="0"/>
              </a:rPr>
              <a:t>Studie2 Aussenwirkung und Atmosphäre </a:t>
            </a:r>
            <a:r>
              <a:rPr lang="de-DE" sz="2400" b="0" i="0" u="none" strike="noStrike" baseline="0" dirty="0">
                <a:latin typeface="Verdana" panose="020B0604030504040204" pitchFamily="34" charset="0"/>
                <a:ea typeface="Verdana" panose="020B0604030504040204" pitchFamily="34" charset="0"/>
              </a:rPr>
              <a:t>Eine Liegenschaft mit reiner Büronutzung zeigt wenig Interaktion mit dem Umfeld. Menschen verschwinden zu Arbeitsbeginn im Gebäude und verlassen dieses nach Arbeitsende wieder. Unser Nutzungskonzept ist zwar quantitativ von Büronutzungen geprägt, erhält jedoch durch einen Sockel mit Nutzungen aus den Bereichen Gastronomie,</a:t>
            </a:r>
          </a:p>
          <a:p>
            <a:pPr algn="l"/>
            <a:r>
              <a:rPr lang="de-CH" sz="2400" b="0" i="0" u="none" strike="noStrike" baseline="0" dirty="0">
                <a:latin typeface="Verdana" panose="020B0604030504040204" pitchFamily="34" charset="0"/>
                <a:ea typeface="Verdana" panose="020B0604030504040204" pitchFamily="34" charset="0"/>
              </a:rPr>
              <a:t>Retail, Ausstellung, Kinderbetreuung, Dienstleistung </a:t>
            </a:r>
            <a:r>
              <a:rPr lang="de-DE" sz="2400" b="0" i="0" u="none" strike="noStrike" baseline="0" dirty="0">
                <a:latin typeface="Verdana" panose="020B0604030504040204" pitchFamily="34" charset="0"/>
                <a:ea typeface="Verdana" panose="020B0604030504040204" pitchFamily="34" charset="0"/>
              </a:rPr>
              <a:t>etc. eine andere Verortung im Umfeld. Es sind Nutzungen, die auch eine Bedeutung für das Umfeld der Liegenschaft und das Zentrum von Schwyz</a:t>
            </a:r>
          </a:p>
          <a:p>
            <a:pPr algn="l"/>
            <a:r>
              <a:rPr lang="de-DE" sz="2400" b="0" i="0" u="none" strike="noStrike" baseline="0" dirty="0">
                <a:latin typeface="Verdana" panose="020B0604030504040204" pitchFamily="34" charset="0"/>
                <a:ea typeface="Verdana" panose="020B0604030504040204" pitchFamily="34" charset="0"/>
              </a:rPr>
              <a:t>haben und über den Tag verteilt unterschiedlichen Bedürfnissen von Beschäftigten und </a:t>
            </a:r>
            <a:r>
              <a:rPr lang="de-DE" sz="2400" b="0" i="0" u="none" strike="noStrike" baseline="0" dirty="0" err="1">
                <a:latin typeface="Verdana" panose="020B0604030504040204" pitchFamily="34" charset="0"/>
                <a:ea typeface="Verdana" panose="020B0604030504040204" pitchFamily="34" charset="0"/>
              </a:rPr>
              <a:t>Besucher:innen</a:t>
            </a:r>
            <a:r>
              <a:rPr lang="de-DE" sz="2400" b="0" i="0" u="none" strike="noStrike" baseline="0" dirty="0">
                <a:latin typeface="Verdana" panose="020B0604030504040204" pitchFamily="34" charset="0"/>
                <a:ea typeface="Verdana" panose="020B0604030504040204" pitchFamily="34" charset="0"/>
              </a:rPr>
              <a:t> entsprechen. Dadurch kann die Liegenschaft in einen Dialog mit der Umgebung treten.</a:t>
            </a:r>
          </a:p>
          <a:p>
            <a:pPr algn="l"/>
            <a:r>
              <a:rPr lang="de-DE" sz="2400" b="0" i="0" u="none" strike="noStrike" baseline="0" dirty="0">
                <a:latin typeface="Verdana" panose="020B0604030504040204" pitchFamily="34" charset="0"/>
                <a:ea typeface="Verdana" panose="020B0604030504040204" pitchFamily="34" charset="0"/>
              </a:rPr>
              <a:t>Die angestrebte, lebendige Auswirkung wird zudem durch die Gestaltung der </a:t>
            </a:r>
            <a:r>
              <a:rPr lang="de-DE" sz="2400" b="0" i="0" u="none" strike="noStrike" baseline="0" dirty="0" err="1">
                <a:latin typeface="Verdana" panose="020B0604030504040204" pitchFamily="34" charset="0"/>
                <a:ea typeface="Verdana" panose="020B0604030504040204" pitchFamily="34" charset="0"/>
              </a:rPr>
              <a:t>Aussenräume</a:t>
            </a:r>
            <a:r>
              <a:rPr lang="de-DE" sz="2400" b="0" i="0" u="none" strike="noStrike" baseline="0" dirty="0">
                <a:latin typeface="Verdana" panose="020B0604030504040204" pitchFamily="34" charset="0"/>
                <a:ea typeface="Verdana" panose="020B0604030504040204" pitchFamily="34" charset="0"/>
              </a:rPr>
              <a:t> gestützt: Die Liegenschaft erhält eine Umgebung mit einladenden </a:t>
            </a:r>
            <a:r>
              <a:rPr lang="de-DE" sz="2400" b="0" i="0" u="none" strike="noStrike" baseline="0" dirty="0" err="1">
                <a:latin typeface="Verdana" panose="020B0604030504040204" pitchFamily="34" charset="0"/>
                <a:ea typeface="Verdana" panose="020B0604030504040204" pitchFamily="34" charset="0"/>
              </a:rPr>
              <a:t>Aussen</a:t>
            </a:r>
            <a:r>
              <a:rPr lang="de-DE" sz="2400" b="0" i="0" u="none" strike="noStrike" baseline="0" dirty="0">
                <a:latin typeface="Verdana" panose="020B0604030504040204" pitchFamily="34" charset="0"/>
                <a:ea typeface="Verdana" panose="020B0604030504040204" pitchFamily="34" charset="0"/>
              </a:rPr>
              <a:t>- oder auch Gartenräumen</a:t>
            </a:r>
          </a:p>
          <a:p>
            <a:pPr algn="l"/>
            <a:endParaRPr lang="de-DE" sz="2400" b="0" i="0" u="none" strike="noStrike" baseline="0" dirty="0">
              <a:latin typeface="Verdana" panose="020B0604030504040204" pitchFamily="34" charset="0"/>
              <a:ea typeface="Verdana" panose="020B0604030504040204" pitchFamily="34" charset="0"/>
            </a:endParaRPr>
          </a:p>
          <a:p>
            <a:pPr algn="l"/>
            <a:r>
              <a:rPr lang="de-DE" sz="2400" b="0" i="0" u="none" strike="noStrike" baseline="0" dirty="0">
                <a:latin typeface="Verdana" panose="020B0604030504040204" pitchFamily="34" charset="0"/>
                <a:ea typeface="Verdana" panose="020B0604030504040204" pitchFamily="34" charset="0"/>
              </a:rPr>
              <a:t>Die Gemeinde Schwyz zeichnet sich durch ein lokal bis </a:t>
            </a:r>
            <a:r>
              <a:rPr lang="de-CH" sz="2400" b="0" i="0" u="none" strike="noStrike" baseline="0" dirty="0">
                <a:latin typeface="Verdana" panose="020B0604030504040204" pitchFamily="34" charset="0"/>
                <a:ea typeface="Verdana" panose="020B0604030504040204" pitchFamily="34" charset="0"/>
              </a:rPr>
              <a:t>regional agierendes Unternehmertum aus. </a:t>
            </a:r>
            <a:r>
              <a:rPr lang="de-DE" sz="2400" b="0" i="0" u="none" strike="noStrike" baseline="0" dirty="0">
                <a:latin typeface="Verdana" panose="020B0604030504040204" pitchFamily="34" charset="0"/>
                <a:ea typeface="Verdana" panose="020B0604030504040204" pitchFamily="34" charset="0"/>
              </a:rPr>
              <a:t>Von den heute rund 9'800 Vollzeitanstellungen (VZA) in der Gemeinde Schwyz befinden sich 11% in Wohnzonen und 33% in Kern- und Zentrumszonen. Von den insgesamt 1'400 Betrieben liegen 24% in Wohnzonen und 41% in Kern- und Zentrumszonen. Bei diesen Betrieben handelt es sich mehrheitlich um Mikro- (bis 10 VZA) und Kleinbetriebe (bis 50 VZA). Mit der Realisierung von </a:t>
            </a:r>
            <a:r>
              <a:rPr lang="de-DE" sz="2400" b="0" i="0" u="none" strike="noStrike" baseline="0" dirty="0" err="1">
                <a:latin typeface="Verdana" panose="020B0604030504040204" pitchFamily="34" charset="0"/>
                <a:ea typeface="Verdana" panose="020B0604030504040204" pitchFamily="34" charset="0"/>
              </a:rPr>
              <a:t>zeitgemässen</a:t>
            </a:r>
            <a:r>
              <a:rPr lang="de-DE" sz="2400" b="0" i="0" u="none" strike="noStrike" baseline="0" dirty="0">
                <a:latin typeface="Verdana" panose="020B0604030504040204" pitchFamily="34" charset="0"/>
                <a:ea typeface="Verdana" panose="020B0604030504040204" pitchFamily="34" charset="0"/>
              </a:rPr>
              <a:t>, qualitätsvollen und bezahlbaren Geschäftsflächen an der Bahnhofstrasse 15 erhalten solche Betriebe die</a:t>
            </a:r>
          </a:p>
          <a:p>
            <a:pPr algn="l"/>
            <a:r>
              <a:rPr lang="de-DE" sz="2400" b="0" i="0" u="none" strike="noStrike" baseline="0" dirty="0">
                <a:latin typeface="Verdana" panose="020B0604030504040204" pitchFamily="34" charset="0"/>
                <a:ea typeface="Verdana" panose="020B0604030504040204" pitchFamily="34" charset="0"/>
              </a:rPr>
              <a:t>Möglichkeit, sich im Hauptort weiterzuentwickeln, ohne dass sie aussiedeln müssen  </a:t>
            </a:r>
            <a:endParaRPr lang="de-CH" sz="2400" dirty="0">
              <a:latin typeface="Verdana" panose="020B0604030504040204" pitchFamily="34" charset="0"/>
              <a:ea typeface="Verdana" panose="020B0604030504040204" pitchFamily="34" charset="0"/>
            </a:endParaRPr>
          </a:p>
          <a:p>
            <a:r>
              <a:rPr lang="de-CH" dirty="0"/>
              <a:t>Wer wird </a:t>
            </a:r>
          </a:p>
        </p:txBody>
      </p:sp>
      <p:sp>
        <p:nvSpPr>
          <p:cNvPr id="4" name="Foliennummernplatzhalter 3"/>
          <p:cNvSpPr>
            <a:spLocks noGrp="1"/>
          </p:cNvSpPr>
          <p:nvPr>
            <p:ph type="sldNum" sz="quarter" idx="5"/>
          </p:nvPr>
        </p:nvSpPr>
        <p:spPr/>
        <p:txBody>
          <a:bodyPr/>
          <a:lstStyle/>
          <a:p>
            <a:fld id="{BACCBD9D-9EF3-4CA3-8346-68DA1B2B2DC1}" type="slidenum">
              <a:rPr lang="en-US" smtClean="0"/>
              <a:t>5</a:t>
            </a:fld>
            <a:endParaRPr lang="en-US"/>
          </a:p>
        </p:txBody>
      </p:sp>
    </p:spTree>
    <p:extLst>
      <p:ext uri="{BB962C8B-B14F-4D97-AF65-F5344CB8AC3E}">
        <p14:creationId xmlns:p14="http://schemas.microsoft.com/office/powerpoint/2010/main" val="885284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93709-1945-6FC8-1A97-B653B173D65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7D6E9CE-5BA3-2F34-4DBD-34A38A46585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472C2C2-5505-2A91-1AFD-5D0D1FFD3240}"/>
              </a:ext>
            </a:extLst>
          </p:cNvPr>
          <p:cNvSpPr>
            <a:spLocks noGrp="1"/>
          </p:cNvSpPr>
          <p:nvPr>
            <p:ph type="body" idx="1"/>
          </p:nvPr>
        </p:nvSpPr>
        <p:spPr/>
        <p:txBody>
          <a:bodyPr/>
          <a:lstStyle/>
          <a:p>
            <a:r>
              <a:rPr lang="de-CH" dirty="0"/>
              <a:t>Bea</a:t>
            </a:r>
          </a:p>
        </p:txBody>
      </p:sp>
      <p:sp>
        <p:nvSpPr>
          <p:cNvPr id="4" name="Foliennummernplatzhalter 3">
            <a:extLst>
              <a:ext uri="{FF2B5EF4-FFF2-40B4-BE49-F238E27FC236}">
                <a16:creationId xmlns:a16="http://schemas.microsoft.com/office/drawing/2014/main" id="{415EC5CF-0612-FC96-98CF-9B801CC15328}"/>
              </a:ext>
            </a:extLst>
          </p:cNvPr>
          <p:cNvSpPr>
            <a:spLocks noGrp="1"/>
          </p:cNvSpPr>
          <p:nvPr>
            <p:ph type="sldNum" sz="quarter" idx="5"/>
          </p:nvPr>
        </p:nvSpPr>
        <p:spPr/>
        <p:txBody>
          <a:bodyPr/>
          <a:lstStyle/>
          <a:p>
            <a:fld id="{BACCBD9D-9EF3-4CA3-8346-68DA1B2B2DC1}" type="slidenum">
              <a:rPr lang="en-US" smtClean="0"/>
              <a:t>6</a:t>
            </a:fld>
            <a:endParaRPr lang="en-US"/>
          </a:p>
        </p:txBody>
      </p:sp>
    </p:spTree>
    <p:extLst>
      <p:ext uri="{BB962C8B-B14F-4D97-AF65-F5344CB8AC3E}">
        <p14:creationId xmlns:p14="http://schemas.microsoft.com/office/powerpoint/2010/main" val="2190132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a:extLst>
              <a:ext uri="{FF2B5EF4-FFF2-40B4-BE49-F238E27FC236}">
                <a16:creationId xmlns:a16="http://schemas.microsoft.com/office/drawing/2014/main" id="{042178AB-A0C8-2742-47AB-E3B7A637BA45}"/>
              </a:ext>
            </a:extLst>
          </p:cNvPr>
          <p:cNvSpPr>
            <a:spLocks noGrp="1" noRot="1" noChangeAspect="1" noChangeArrowheads="1" noTextEdit="1"/>
          </p:cNvSpPr>
          <p:nvPr>
            <p:ph type="sldImg"/>
          </p:nvPr>
        </p:nvSpPr>
        <p:spPr>
          <a:ln/>
        </p:spPr>
      </p:sp>
      <p:sp>
        <p:nvSpPr>
          <p:cNvPr id="39939" name="Notizenplatzhalter 2">
            <a:extLst>
              <a:ext uri="{FF2B5EF4-FFF2-40B4-BE49-F238E27FC236}">
                <a16:creationId xmlns:a16="http://schemas.microsoft.com/office/drawing/2014/main" id="{23495D47-18DD-E0C2-E573-F1F0ABD4B6EB}"/>
              </a:ext>
            </a:extLst>
          </p:cNvPr>
          <p:cNvSpPr>
            <a:spLocks noGrp="1"/>
          </p:cNvSpPr>
          <p:nvPr>
            <p:ph type="body" idx="1"/>
          </p:nvPr>
        </p:nvSpPr>
        <p:spPr/>
        <p:txBody>
          <a:bodyPr/>
          <a:lstStyle/>
          <a:p>
            <a:pPr>
              <a:defRPr/>
            </a:pPr>
            <a:endParaRPr lang="de-CH" dirty="0">
              <a:latin typeface="Verdana" charset="0"/>
              <a:ea typeface="ＭＳ Ｐゴシック" charset="0"/>
              <a:cs typeface="+mn-cs"/>
            </a:endParaRPr>
          </a:p>
          <a:p>
            <a:pPr>
              <a:defRPr/>
            </a:pPr>
            <a:r>
              <a:rPr lang="de-CH" sz="1200" dirty="0">
                <a:latin typeface="Calibri" panose="020F0502020204030204" pitchFamily="34" charset="0"/>
                <a:ea typeface="ＭＳ Ｐゴシック" charset="0"/>
                <a:cs typeface="Calibri" panose="020F0502020204030204" pitchFamily="34" charset="0"/>
              </a:rPr>
              <a:t>Raum wird somit dynamisch, Grenzen erhalten neue Definitionen</a:t>
            </a:r>
          </a:p>
          <a:p>
            <a:pPr>
              <a:defRPr/>
            </a:pPr>
            <a:r>
              <a:rPr lang="de-CH" sz="1200" dirty="0">
                <a:latin typeface="Calibri" panose="020F0502020204030204" pitchFamily="34" charset="0"/>
                <a:ea typeface="ＭＳ Ｐゴシック" charset="0"/>
                <a:cs typeface="Calibri" panose="020F0502020204030204" pitchFamily="34" charset="0"/>
              </a:rPr>
              <a:t>Arbeit wird somit komplexer, denn oft sind die geografisch abgegrenzten Gebiete die Grundlage </a:t>
            </a:r>
          </a:p>
        </p:txBody>
      </p:sp>
      <p:sp>
        <p:nvSpPr>
          <p:cNvPr id="62468" name="Foliennummernplatzhalter 3">
            <a:extLst>
              <a:ext uri="{FF2B5EF4-FFF2-40B4-BE49-F238E27FC236}">
                <a16:creationId xmlns:a16="http://schemas.microsoft.com/office/drawing/2014/main" id="{51E2CE9C-997A-CF15-4E60-B09A44A3FCE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9325">
              <a:defRPr sz="2200">
                <a:solidFill>
                  <a:schemeClr val="tx1"/>
                </a:solidFill>
                <a:latin typeface="Verdana" panose="020B0604030504040204" pitchFamily="34" charset="0"/>
                <a:ea typeface="MS PGothic" panose="020B0600070205080204" pitchFamily="34" charset="-128"/>
              </a:defRPr>
            </a:lvl1pPr>
            <a:lvl2pPr marL="736600" indent="-280988" defTabSz="949325">
              <a:defRPr sz="2200">
                <a:solidFill>
                  <a:schemeClr val="tx1"/>
                </a:solidFill>
                <a:latin typeface="Verdana" panose="020B0604030504040204" pitchFamily="34" charset="0"/>
                <a:ea typeface="MS PGothic" panose="020B0600070205080204" pitchFamily="34" charset="-128"/>
              </a:defRPr>
            </a:lvl2pPr>
            <a:lvl3pPr marL="1131888" indent="-225425" defTabSz="949325">
              <a:defRPr sz="2200">
                <a:solidFill>
                  <a:schemeClr val="tx1"/>
                </a:solidFill>
                <a:latin typeface="Verdana" panose="020B0604030504040204" pitchFamily="34" charset="0"/>
                <a:ea typeface="MS PGothic" panose="020B0600070205080204" pitchFamily="34" charset="-128"/>
              </a:defRPr>
            </a:lvl3pPr>
            <a:lvl4pPr marL="1587500" indent="-225425" defTabSz="949325">
              <a:defRPr sz="2200">
                <a:solidFill>
                  <a:schemeClr val="tx1"/>
                </a:solidFill>
                <a:latin typeface="Verdana" panose="020B0604030504040204" pitchFamily="34" charset="0"/>
                <a:ea typeface="MS PGothic" panose="020B0600070205080204" pitchFamily="34" charset="-128"/>
              </a:defRPr>
            </a:lvl4pPr>
            <a:lvl5pPr marL="2041525" indent="-225425" defTabSz="949325">
              <a:defRPr sz="2200">
                <a:solidFill>
                  <a:schemeClr val="tx1"/>
                </a:solidFill>
                <a:latin typeface="Verdana" panose="020B0604030504040204" pitchFamily="34" charset="0"/>
                <a:ea typeface="MS PGothic" panose="020B0600070205080204" pitchFamily="34" charset="-128"/>
              </a:defRPr>
            </a:lvl5pPr>
            <a:lvl6pPr marL="2498725" indent="-225425" defTabSz="949325"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defRPr>
            </a:lvl6pPr>
            <a:lvl7pPr marL="2955925" indent="-225425" defTabSz="949325"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defRPr>
            </a:lvl7pPr>
            <a:lvl8pPr marL="3413125" indent="-225425" defTabSz="949325"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defRPr>
            </a:lvl8pPr>
            <a:lvl9pPr marL="3870325" indent="-225425" defTabSz="949325"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defRPr>
            </a:lvl9pPr>
          </a:lstStyle>
          <a:p>
            <a:fld id="{A393A51F-D9D8-4887-9348-E4FFBF75D8E3}" type="slidenum">
              <a:rPr lang="de-CH" altLang="de-DE" sz="1300" smtClean="0"/>
              <a:pPr/>
              <a:t>7</a:t>
            </a:fld>
            <a:endParaRPr lang="de-CH" altLang="de-DE"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B0DB9C22-21DB-1FE3-AFC9-69BD13759EE8}"/>
              </a:ext>
            </a:extLst>
          </p:cNvPr>
          <p:cNvSpPr>
            <a:spLocks noGrp="1" noRot="1" noChangeAspect="1" noTextEdit="1"/>
          </p:cNvSpPr>
          <p:nvPr>
            <p:ph type="sldImg"/>
          </p:nvPr>
        </p:nvSpPr>
        <p:spPr>
          <a:xfrm>
            <a:off x="3457575" y="185738"/>
            <a:ext cx="3225800" cy="1814512"/>
          </a:xfrm>
          <a:ln/>
        </p:spPr>
      </p:sp>
      <p:sp>
        <p:nvSpPr>
          <p:cNvPr id="16387" name="Notizenplatzhalter 2">
            <a:extLst>
              <a:ext uri="{FF2B5EF4-FFF2-40B4-BE49-F238E27FC236}">
                <a16:creationId xmlns:a16="http://schemas.microsoft.com/office/drawing/2014/main" id="{BCA3CA05-3562-CF9C-97F4-29FE16181938}"/>
              </a:ext>
            </a:extLst>
          </p:cNvPr>
          <p:cNvSpPr>
            <a:spLocks noGrp="1"/>
          </p:cNvSpPr>
          <p:nvPr>
            <p:ph type="body" idx="1"/>
          </p:nvPr>
        </p:nvSpPr>
        <p:spPr>
          <a:xfrm>
            <a:off x="584993" y="2269218"/>
            <a:ext cx="5624513" cy="5930900"/>
          </a:xfrm>
          <a:noFill/>
        </p:spPr>
        <p:txBody>
          <a:bodyPr/>
          <a:lstStyle/>
          <a:p>
            <a:r>
              <a:rPr lang="de-CH" altLang="de-DE" sz="1200" dirty="0"/>
              <a:t>Wenn sich ein Dorf verändert, sowohl räumlich, neue Bauten etc. als auch von der Bevölkerungsstruktur her, kann ein sozialräumlicher Zugang hilfreich sein, um die Prozesse zu verstehen, die ablaufen</a:t>
            </a:r>
          </a:p>
          <a:p>
            <a:endParaRPr lang="de-CH" altLang="de-DE" sz="1200" dirty="0"/>
          </a:p>
          <a:p>
            <a:r>
              <a:rPr lang="de-CH" altLang="de-DE" sz="1200" dirty="0"/>
              <a:t>Ein sozialräumlicher Ansatz beruht auf einem Raumverständnis, welches das Soziale und damit die Bedürfnisse der Menschen ins Zentrum stellt. Dahinter steht eine dynamische Raumkonzeption: Raum wird verstanden als ein Zusammenspiel von gelebtem, gebautem und vorgestelltem Raum. Diese Vorstellung geht davon aus, dass Räume durch soziales Handeln permanent verändert werden und umgekehrt die gebauten Räume auch das soziale Handeln beeinflussen. Am Beispiel von Malters  meint ein sozialräumlicher Zugang:  Malters ist geprägt von den gebauten Gebäuden, Plätzen, der Landschaft, die sich verändert. Malters hat aber auch eine </a:t>
            </a:r>
            <a:r>
              <a:rPr lang="de-CH" altLang="de-DE" sz="1200" b="1" dirty="0"/>
              <a:t>Geschichte jedes Gebäude, jeder Platz  hat eine besondere Bedeutung</a:t>
            </a:r>
            <a:r>
              <a:rPr lang="de-CH" altLang="de-DE" sz="1200" dirty="0"/>
              <a:t>, aufgeladen mit Ereignisse und Geschichten, die die Bevölkerung und Besucher/innen aus Erzählungen oder eigenem Erleben kennen, (das sind bspw. die pos. oder neg. Zuschreibungen). </a:t>
            </a:r>
          </a:p>
          <a:p>
            <a:r>
              <a:rPr lang="de-CH" altLang="de-DE" sz="1200" dirty="0"/>
              <a:t>Ein sozialräumlicher Zugang nun nimmt besonders auch die Menschen, die in einer Gemeinde leben, die Gebäude, Plätze, etc. beleben und nutzen, sich dort aufhalten, in den Blick. </a:t>
            </a:r>
          </a:p>
          <a:p>
            <a:r>
              <a:rPr lang="de-CH" altLang="de-DE" sz="1200" dirty="0"/>
              <a:t>Wenn es darum geht, eine Gemeinde zu analysieren (SWOT) so werden Raumplanungsfachleute, Verkehrsplanende, Ökonomen, Politiker etc. die Gemeinde mit ihren Instrumenten erfassen, während Architekt/innen in Hinblick auf gebaute Strukturen oder der Gestaltung die Gebäude und Freiräume betrachten während die  Eigentümerschaft und Investoren eher die Rendite im Auge hat. Die Bevölkerung hingegen nehmen Malters als Lebensraum wahr und haben je nach Alter, Geschlecht, etc. andere Bedürfnisse, andere Geschichten und Erlebnisse, die sie mit der Gemeinde verbinden und die ihr Handeln prägen.  </a:t>
            </a:r>
          </a:p>
          <a:p>
            <a:pPr indent="0">
              <a:spcAft>
                <a:spcPts val="1000"/>
              </a:spcAft>
              <a:buFontTx/>
              <a:buNone/>
              <a:defRPr/>
            </a:pPr>
            <a:r>
              <a:rPr lang="de-CH" altLang="de-DE" sz="1200" dirty="0"/>
              <a:t>Vorgestellter Raum: Sowohl in urban wie auch in rural geprägten Gebieten spielt die Eigenlogik des Ortes (vgl. Berking, Löw,2008) eine wesentliche Rolle, in dem Sinne, dass Entwicklungsprozesse immer auch von dieser Eigenlogik beeinflusst werden. </a:t>
            </a:r>
          </a:p>
          <a:p>
            <a:pPr indent="0">
              <a:spcAft>
                <a:spcPts val="1000"/>
              </a:spcAft>
              <a:buFontTx/>
              <a:buNone/>
              <a:defRPr/>
            </a:pPr>
            <a:r>
              <a:rPr lang="de-CH" sz="1200" dirty="0"/>
              <a:t>Geschichten, die in einem Dorf gegenwärtig sind (frühere Lebensweisen, Generationen, Familien, prägen das Handeln und Zusammenleben der Bewohner/innen bis heute, selbst wenn sie ihre Bedeutung verloren haben.</a:t>
            </a:r>
          </a:p>
          <a:p>
            <a:pPr indent="-1981200"/>
            <a:r>
              <a:rPr lang="de-DE" sz="1200" dirty="0"/>
              <a:t>     Quelle: Ilien &amp; </a:t>
            </a:r>
            <a:r>
              <a:rPr lang="de-DE" sz="1200" dirty="0" err="1"/>
              <a:t>Jegge</a:t>
            </a:r>
            <a:r>
              <a:rPr lang="de-DE" sz="1200" dirty="0"/>
              <a:t>, in </a:t>
            </a:r>
            <a:r>
              <a:rPr lang="de-DE" sz="1200" dirty="0" err="1"/>
              <a:t>Pleitz</a:t>
            </a:r>
            <a:r>
              <a:rPr lang="de-DE" sz="1200" dirty="0"/>
              <a:t>/Zeitler, 2004</a:t>
            </a:r>
            <a:endParaRPr lang="de-CH" sz="1200" dirty="0"/>
          </a:p>
          <a:p>
            <a:endParaRPr lang="de-CH" altLang="de-DE" sz="1200" dirty="0"/>
          </a:p>
          <a:p>
            <a:r>
              <a:rPr lang="de-CH" altLang="de-DE" sz="1200" dirty="0"/>
              <a:t>Was heisst dieser Zugang nun konkret für eine sozialräumlich orientierte Raumplanung? </a:t>
            </a:r>
          </a:p>
        </p:txBody>
      </p:sp>
      <p:sp>
        <p:nvSpPr>
          <p:cNvPr id="16388" name="Foliennummernplatzhalter 3">
            <a:extLst>
              <a:ext uri="{FF2B5EF4-FFF2-40B4-BE49-F238E27FC236}">
                <a16:creationId xmlns:a16="http://schemas.microsoft.com/office/drawing/2014/main" id="{C5BB9AA1-504B-469F-9E00-479D24EFC77E}"/>
              </a:ext>
            </a:extLst>
          </p:cNvPr>
          <p:cNvSpPr>
            <a:spLocks noGrp="1"/>
          </p:cNvSpPr>
          <p:nvPr>
            <p:ph type="sldNum" sz="quarter" idx="5"/>
          </p:nvPr>
        </p:nvSpPr>
        <p:spPr>
          <a:noFill/>
        </p:spPr>
        <p:txBody>
          <a:bodyPr/>
          <a:lstStyle>
            <a:lvl1pPr defTabSz="990600">
              <a:spcBef>
                <a:spcPct val="30000"/>
              </a:spcBef>
              <a:defRPr sz="1200">
                <a:solidFill>
                  <a:schemeClr val="tx1"/>
                </a:solidFill>
                <a:latin typeface="Verdana" panose="020B0604030504040204" pitchFamily="34" charset="0"/>
              </a:defRPr>
            </a:lvl1pPr>
            <a:lvl2pPr marL="769938" indent="-295275" defTabSz="990600">
              <a:spcBef>
                <a:spcPct val="30000"/>
              </a:spcBef>
              <a:defRPr sz="1200">
                <a:solidFill>
                  <a:schemeClr val="tx1"/>
                </a:solidFill>
                <a:latin typeface="Verdana" panose="020B0604030504040204" pitchFamily="34" charset="0"/>
              </a:defRPr>
            </a:lvl2pPr>
            <a:lvl3pPr marL="1185863" indent="-236538" defTabSz="990600">
              <a:spcBef>
                <a:spcPct val="30000"/>
              </a:spcBef>
              <a:defRPr sz="1200">
                <a:solidFill>
                  <a:schemeClr val="tx1"/>
                </a:solidFill>
                <a:latin typeface="Verdana" panose="020B0604030504040204" pitchFamily="34" charset="0"/>
              </a:defRPr>
            </a:lvl3pPr>
            <a:lvl4pPr marL="1662113" indent="-236538" defTabSz="990600">
              <a:spcBef>
                <a:spcPct val="30000"/>
              </a:spcBef>
              <a:defRPr sz="1200">
                <a:solidFill>
                  <a:schemeClr val="tx1"/>
                </a:solidFill>
                <a:latin typeface="Verdana" panose="020B0604030504040204" pitchFamily="34" charset="0"/>
              </a:defRPr>
            </a:lvl4pPr>
            <a:lvl5pPr marL="2136775" indent="-236538" defTabSz="990600">
              <a:spcBef>
                <a:spcPct val="30000"/>
              </a:spcBef>
              <a:defRPr sz="1200">
                <a:solidFill>
                  <a:schemeClr val="tx1"/>
                </a:solidFill>
                <a:latin typeface="Verdana" panose="020B0604030504040204" pitchFamily="34" charset="0"/>
              </a:defRPr>
            </a:lvl5pPr>
            <a:lvl6pPr marL="2593975" indent="-236538" defTabSz="990600" eaLnBrk="0" fontAlgn="base" hangingPunct="0">
              <a:spcBef>
                <a:spcPct val="30000"/>
              </a:spcBef>
              <a:spcAft>
                <a:spcPct val="0"/>
              </a:spcAft>
              <a:defRPr sz="1200">
                <a:solidFill>
                  <a:schemeClr val="tx1"/>
                </a:solidFill>
                <a:latin typeface="Verdana" panose="020B0604030504040204" pitchFamily="34" charset="0"/>
              </a:defRPr>
            </a:lvl6pPr>
            <a:lvl7pPr marL="3051175" indent="-236538" defTabSz="990600" eaLnBrk="0" fontAlgn="base" hangingPunct="0">
              <a:spcBef>
                <a:spcPct val="30000"/>
              </a:spcBef>
              <a:spcAft>
                <a:spcPct val="0"/>
              </a:spcAft>
              <a:defRPr sz="1200">
                <a:solidFill>
                  <a:schemeClr val="tx1"/>
                </a:solidFill>
                <a:latin typeface="Verdana" panose="020B0604030504040204" pitchFamily="34" charset="0"/>
              </a:defRPr>
            </a:lvl7pPr>
            <a:lvl8pPr marL="3508375" indent="-236538" defTabSz="990600" eaLnBrk="0" fontAlgn="base" hangingPunct="0">
              <a:spcBef>
                <a:spcPct val="30000"/>
              </a:spcBef>
              <a:spcAft>
                <a:spcPct val="0"/>
              </a:spcAft>
              <a:defRPr sz="1200">
                <a:solidFill>
                  <a:schemeClr val="tx1"/>
                </a:solidFill>
                <a:latin typeface="Verdana" panose="020B0604030504040204" pitchFamily="34" charset="0"/>
              </a:defRPr>
            </a:lvl8pPr>
            <a:lvl9pPr marL="3965575" indent="-236538" defTabSz="990600" eaLnBrk="0" fontAlgn="base" hangingPunct="0">
              <a:spcBef>
                <a:spcPct val="30000"/>
              </a:spcBef>
              <a:spcAft>
                <a:spcPct val="0"/>
              </a:spcAft>
              <a:defRPr sz="1200">
                <a:solidFill>
                  <a:schemeClr val="tx1"/>
                </a:solidFill>
                <a:latin typeface="Verdana" panose="020B0604030504040204" pitchFamily="34" charset="0"/>
              </a:defRPr>
            </a:lvl9pPr>
          </a:lstStyle>
          <a:p>
            <a:pPr>
              <a:spcBef>
                <a:spcPct val="0"/>
              </a:spcBef>
            </a:pPr>
            <a:fld id="{56AE053D-2380-4215-AACD-2E8E8A1EBB65}" type="slidenum">
              <a:rPr lang="de-CH" altLang="de-DE" sz="1300"/>
              <a:pPr>
                <a:spcBef>
                  <a:spcPct val="0"/>
                </a:spcBef>
              </a:pPr>
              <a:t>8</a:t>
            </a:fld>
            <a:endParaRPr lang="de-CH" altLang="de-DE"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98838" y="255588"/>
            <a:ext cx="3233737" cy="1819275"/>
          </a:xfrm>
        </p:spPr>
      </p:sp>
      <p:sp>
        <p:nvSpPr>
          <p:cNvPr id="3" name="Notizenplatzhalter 2"/>
          <p:cNvSpPr>
            <a:spLocks noGrp="1"/>
          </p:cNvSpPr>
          <p:nvPr>
            <p:ph type="body" idx="1"/>
          </p:nvPr>
        </p:nvSpPr>
        <p:spPr>
          <a:xfrm>
            <a:off x="573741" y="2438400"/>
            <a:ext cx="5719483" cy="6248797"/>
          </a:xfrm>
        </p:spPr>
        <p:txBody>
          <a:bodyPr/>
          <a:lstStyle/>
          <a:p>
            <a:r>
              <a:rPr lang="de-CH" altLang="de-DE" sz="1200" dirty="0"/>
              <a:t>Kein starrer Behälterraum, der mit den handelnden Menschen und den sich darin stattfindenden sozialen Prozessen nichts zu tun hat, sondern starke Wechselwirkungen zwischen gebautem Raum und den sozialen Prozessen. </a:t>
            </a:r>
            <a:r>
              <a:rPr lang="de-CH" altLang="de-DE" sz="1200" i="1" dirty="0"/>
              <a:t>«Räume sind keine absoluten Einheiten, </a:t>
            </a:r>
            <a:r>
              <a:rPr lang="de-CH" altLang="de-DE" sz="1200" i="1" dirty="0" err="1"/>
              <a:t>sonderen</a:t>
            </a:r>
            <a:r>
              <a:rPr lang="de-CH" altLang="de-DE" sz="1200" i="1" dirty="0"/>
              <a:t> ständig (</a:t>
            </a:r>
            <a:r>
              <a:rPr lang="de-CH" altLang="de-DE" sz="1200" i="1" dirty="0" err="1"/>
              <a:t>re</a:t>
            </a:r>
            <a:r>
              <a:rPr lang="de-CH" altLang="de-DE" sz="1200" i="1" dirty="0"/>
              <a:t>)produzierte Gewebe sozialer Praktiken» (</a:t>
            </a:r>
            <a:r>
              <a:rPr lang="de-CH" altLang="de-DE" sz="1200" i="1" dirty="0" err="1"/>
              <a:t>Kessl</a:t>
            </a:r>
            <a:r>
              <a:rPr lang="de-CH" altLang="de-DE" sz="1200" i="1" dirty="0"/>
              <a:t>, Reutlinger)</a:t>
            </a:r>
          </a:p>
          <a:p>
            <a:r>
              <a:rPr lang="de-CH" altLang="de-DE" sz="1200" dirty="0"/>
              <a:t>Aus diesem Konzept erklärt sich die Forderung nach Partizipation.</a:t>
            </a:r>
          </a:p>
          <a:p>
            <a:r>
              <a:rPr lang="de-DE" altLang="de-DE" sz="1200" dirty="0"/>
              <a:t>Die Bewohner/innen und Betroffenen sind berechtigt, bei der </a:t>
            </a:r>
            <a:r>
              <a:rPr lang="de-DE" altLang="de-DE" sz="1200" dirty="0" err="1"/>
              <a:t>Entscheidungsungsfindung</a:t>
            </a:r>
            <a:r>
              <a:rPr lang="de-DE" altLang="de-DE" sz="1200" dirty="0"/>
              <a:t> einbezogen zu werden, die für die Entwicklung und Gestaltung des sozialen Raumes </a:t>
            </a:r>
            <a:r>
              <a:rPr lang="de-DE" altLang="de-DE" sz="1200" dirty="0" err="1"/>
              <a:t>massgebend</a:t>
            </a:r>
            <a:r>
              <a:rPr lang="de-DE" altLang="de-DE" sz="1200" dirty="0"/>
              <a:t> sind:</a:t>
            </a:r>
          </a:p>
          <a:p>
            <a:endParaRPr lang="de-DE" altLang="de-DE" sz="1200" dirty="0"/>
          </a:p>
          <a:p>
            <a:r>
              <a:rPr lang="de-DE" altLang="de-DE" sz="1200" dirty="0"/>
              <a:t>Machtfrage (Raumplanungsverwaltungen und Investoren, oder auch Nutzer/innen?</a:t>
            </a:r>
          </a:p>
          <a:p>
            <a:r>
              <a:rPr lang="de-DE" altLang="de-DE" sz="1200" b="1" dirty="0"/>
              <a:t>Konstitution eines Sozialraumes: </a:t>
            </a:r>
            <a:r>
              <a:rPr lang="de-DE" altLang="de-DE" sz="1200" dirty="0"/>
              <a:t>komplexes Zusammenspiel (geschichtlich, soziales, steuerungspolitisches materiell-räumlich gewordenes und sich fortlaufend gestaltendes Gebilde. </a:t>
            </a:r>
          </a:p>
          <a:p>
            <a:r>
              <a:rPr lang="de-DE" altLang="de-DE" sz="1200" dirty="0"/>
              <a:t>Überlagerung verschiedenartiger Verhältnisse:</a:t>
            </a:r>
          </a:p>
          <a:p>
            <a:r>
              <a:rPr lang="de-DE" altLang="de-DE" sz="1200" dirty="0"/>
              <a:t>Gestaltungszugänge:</a:t>
            </a:r>
          </a:p>
          <a:p>
            <a:r>
              <a:rPr lang="de-DE" altLang="de-DE" sz="1200" dirty="0"/>
              <a:t>Orte: physisch-materielle Welt, in der sich gesellschaftliche Bedeutungen materialisieren (in einem Projekt der Ausgangspunkt)</a:t>
            </a:r>
          </a:p>
          <a:p>
            <a:r>
              <a:rPr lang="de-DE" altLang="de-DE" sz="1200" dirty="0"/>
              <a:t>Strukturelle Steuerung: </a:t>
            </a:r>
            <a:r>
              <a:rPr lang="de-DE" altLang="de-DE" sz="1200" dirty="0" err="1"/>
              <a:t>Gestsaltung</a:t>
            </a:r>
            <a:r>
              <a:rPr lang="de-DE" altLang="de-DE" sz="1200" dirty="0"/>
              <a:t> und Veränderung von </a:t>
            </a:r>
            <a:r>
              <a:rPr lang="de-DE" altLang="de-DE" sz="1200" dirty="0" err="1"/>
              <a:t>Inhaltne</a:t>
            </a:r>
            <a:r>
              <a:rPr lang="de-DE" altLang="de-DE" sz="1200" dirty="0"/>
              <a:t> und Formen politischer Steuerung in Bezug auf Soziale Räume</a:t>
            </a:r>
          </a:p>
          <a:p>
            <a:r>
              <a:rPr lang="de-DE" altLang="de-DE" sz="1200" dirty="0"/>
              <a:t>Partizipation der betroffenen Menschen: spezifische Deutungen konkreter Orte und der formulierten Handlungsbedarfe; kann Widersprüche enthalten, da unterschiedliche Sichtweisen </a:t>
            </a:r>
            <a:r>
              <a:rPr lang="de-DE" altLang="de-DE" sz="1200" dirty="0" err="1"/>
              <a:t>einfliessen</a:t>
            </a:r>
            <a:r>
              <a:rPr lang="de-DE" altLang="de-DE" sz="1200" dirty="0"/>
              <a:t>.</a:t>
            </a:r>
          </a:p>
          <a:p>
            <a:r>
              <a:rPr lang="de-DE" altLang="de-DE" sz="1200" dirty="0"/>
              <a:t>Sozialraumanalyse: </a:t>
            </a:r>
            <a:r>
              <a:rPr lang="de-DE" altLang="de-DE" sz="1200" dirty="0" err="1"/>
              <a:t>Erschliessung</a:t>
            </a:r>
            <a:r>
              <a:rPr lang="de-DE" altLang="de-DE" sz="1200" dirty="0"/>
              <a:t> von Deutungsmustern, Lebensbedingungen bestimmter Gruppen/Menschen an konkreten orten </a:t>
            </a:r>
            <a:r>
              <a:rPr lang="de-DE" altLang="de-DE" sz="1200" dirty="0" err="1"/>
              <a:t>beweusst</a:t>
            </a:r>
            <a:r>
              <a:rPr lang="de-DE" altLang="de-DE" sz="1200" dirty="0"/>
              <a:t> machen  </a:t>
            </a:r>
          </a:p>
          <a:p>
            <a:endParaRPr lang="de-CH" sz="1800" dirty="0"/>
          </a:p>
        </p:txBody>
      </p:sp>
      <p:sp>
        <p:nvSpPr>
          <p:cNvPr id="4" name="Foliennummernplatzhalter 3"/>
          <p:cNvSpPr>
            <a:spLocks noGrp="1"/>
          </p:cNvSpPr>
          <p:nvPr>
            <p:ph type="sldNum" sz="quarter" idx="5"/>
          </p:nvPr>
        </p:nvSpPr>
        <p:spPr/>
        <p:txBody>
          <a:bodyPr/>
          <a:lstStyle/>
          <a:p>
            <a:fld id="{BACCBD9D-9EF3-4CA3-8346-68DA1B2B2DC1}" type="slidenum">
              <a:rPr lang="en-US" smtClean="0"/>
              <a:t>9</a:t>
            </a:fld>
            <a:endParaRPr lang="en-US"/>
          </a:p>
        </p:txBody>
      </p:sp>
    </p:spTree>
    <p:extLst>
      <p:ext uri="{BB962C8B-B14F-4D97-AF65-F5344CB8AC3E}">
        <p14:creationId xmlns:p14="http://schemas.microsoft.com/office/powerpoint/2010/main" val="213347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79450" y="4767262"/>
            <a:ext cx="5355590" cy="4533492"/>
          </a:xfrm>
        </p:spPr>
        <p:txBody>
          <a:bodyPr/>
          <a:lstStyle/>
          <a:p>
            <a:r>
              <a:rPr lang="de-CH" sz="1200" dirty="0">
                <a:latin typeface="+mn-lt"/>
              </a:rPr>
              <a:t>Siedlungsqualität heisst gebietsbezogene und massgeschneiderte Lösungen zu entwickeln. Dabei sind 10 Aspekte besonders zu beachten </a:t>
            </a:r>
          </a:p>
          <a:p>
            <a:pPr marL="12700">
              <a:lnSpc>
                <a:spcPct val="100000"/>
              </a:lnSpc>
              <a:spcBef>
                <a:spcPts val="1180"/>
              </a:spcBef>
              <a:tabLst>
                <a:tab pos="151765" algn="l"/>
              </a:tabLst>
            </a:pPr>
            <a:r>
              <a:rPr lang="de-CH" sz="1200" b="1" dirty="0">
                <a:latin typeface="+mn-lt"/>
              </a:rPr>
              <a:t>Ortsbezogene Analyse: </a:t>
            </a:r>
            <a:endParaRPr lang="de-DE" sz="1200" b="1" dirty="0">
              <a:latin typeface="+mn-lt"/>
              <a:cs typeface="Arial"/>
            </a:endParaRPr>
          </a:p>
          <a:p>
            <a:pPr marL="619125" indent="-619125">
              <a:lnSpc>
                <a:spcPct val="100000"/>
              </a:lnSpc>
              <a:spcBef>
                <a:spcPts val="1180"/>
              </a:spcBef>
              <a:buChar char="-"/>
              <a:tabLst>
                <a:tab pos="619125" algn="l"/>
              </a:tabLst>
            </a:pPr>
            <a:r>
              <a:rPr lang="de-DE" sz="1200" dirty="0">
                <a:latin typeface="+mn-lt"/>
                <a:cs typeface="Arial"/>
              </a:rPr>
              <a:t>Gegebenheiten</a:t>
            </a:r>
            <a:r>
              <a:rPr lang="de-DE" sz="1200" spc="-50" dirty="0">
                <a:latin typeface="+mn-lt"/>
                <a:cs typeface="Arial"/>
              </a:rPr>
              <a:t> </a:t>
            </a:r>
            <a:r>
              <a:rPr lang="de-DE" sz="1200" dirty="0">
                <a:latin typeface="+mn-lt"/>
                <a:cs typeface="Arial"/>
              </a:rPr>
              <a:t>und</a:t>
            </a:r>
            <a:r>
              <a:rPr lang="de-DE" sz="1200" spc="-45" dirty="0">
                <a:latin typeface="+mn-lt"/>
                <a:cs typeface="Arial"/>
              </a:rPr>
              <a:t> </a:t>
            </a:r>
            <a:r>
              <a:rPr lang="de-DE" sz="1200" dirty="0">
                <a:latin typeface="+mn-lt"/>
                <a:cs typeface="Arial"/>
              </a:rPr>
              <a:t>historische</a:t>
            </a:r>
            <a:r>
              <a:rPr lang="de-DE" sz="1200" spc="-45" dirty="0">
                <a:latin typeface="+mn-lt"/>
                <a:cs typeface="Arial"/>
              </a:rPr>
              <a:t> </a:t>
            </a:r>
            <a:r>
              <a:rPr lang="de-DE" sz="1200" spc="-10" dirty="0">
                <a:latin typeface="+mn-lt"/>
                <a:cs typeface="Arial"/>
              </a:rPr>
              <a:t>Entwicklung</a:t>
            </a:r>
            <a:endParaRPr lang="de-DE" sz="1200" dirty="0">
              <a:latin typeface="+mn-lt"/>
              <a:cs typeface="Arial"/>
            </a:endParaRPr>
          </a:p>
          <a:p>
            <a:pPr marL="619125" indent="-619125">
              <a:lnSpc>
                <a:spcPct val="100000"/>
              </a:lnSpc>
              <a:spcBef>
                <a:spcPts val="1080"/>
              </a:spcBef>
              <a:buChar char="-"/>
              <a:tabLst>
                <a:tab pos="619125" algn="l"/>
              </a:tabLst>
            </a:pPr>
            <a:r>
              <a:rPr lang="de-DE" sz="1200" dirty="0">
                <a:latin typeface="+mn-lt"/>
                <a:cs typeface="Arial"/>
              </a:rPr>
              <a:t>Siedlung</a:t>
            </a:r>
            <a:r>
              <a:rPr lang="de-DE" sz="1200" spc="-15" dirty="0">
                <a:latin typeface="+mn-lt"/>
                <a:cs typeface="Arial"/>
              </a:rPr>
              <a:t> </a:t>
            </a:r>
            <a:r>
              <a:rPr lang="de-DE" sz="1200" dirty="0">
                <a:latin typeface="+mn-lt"/>
                <a:cs typeface="Arial"/>
              </a:rPr>
              <a:t>und</a:t>
            </a:r>
            <a:r>
              <a:rPr lang="de-DE" sz="1200" spc="-30" dirty="0">
                <a:latin typeface="+mn-lt"/>
                <a:cs typeface="Arial"/>
              </a:rPr>
              <a:t> </a:t>
            </a:r>
            <a:r>
              <a:rPr lang="de-DE" sz="1200" spc="-10" dirty="0">
                <a:latin typeface="+mn-lt"/>
                <a:cs typeface="Arial"/>
              </a:rPr>
              <a:t>Siedlungsstruktur</a:t>
            </a:r>
            <a:endParaRPr lang="de-DE" sz="1200" dirty="0">
              <a:latin typeface="+mn-lt"/>
              <a:cs typeface="Arial"/>
            </a:endParaRPr>
          </a:p>
          <a:p>
            <a:pPr marL="619125" indent="-619125">
              <a:lnSpc>
                <a:spcPct val="100000"/>
              </a:lnSpc>
              <a:spcBef>
                <a:spcPts val="1080"/>
              </a:spcBef>
              <a:buChar char="-"/>
              <a:tabLst>
                <a:tab pos="619125" algn="l"/>
              </a:tabLst>
            </a:pPr>
            <a:r>
              <a:rPr lang="de-DE" sz="1200" spc="-10" dirty="0">
                <a:latin typeface="+mn-lt"/>
                <a:cs typeface="Arial"/>
              </a:rPr>
              <a:t>Gesellschaftliche</a:t>
            </a:r>
            <a:r>
              <a:rPr lang="de-DE" sz="1200" spc="-85" dirty="0">
                <a:latin typeface="+mn-lt"/>
                <a:cs typeface="Arial"/>
              </a:rPr>
              <a:t> </a:t>
            </a:r>
            <a:r>
              <a:rPr lang="de-DE" sz="1200" dirty="0">
                <a:latin typeface="+mn-lt"/>
                <a:cs typeface="Arial"/>
              </a:rPr>
              <a:t>Aspekte</a:t>
            </a:r>
            <a:r>
              <a:rPr lang="de-DE" sz="1200" spc="10" dirty="0">
                <a:latin typeface="+mn-lt"/>
                <a:cs typeface="Arial"/>
              </a:rPr>
              <a:t> </a:t>
            </a:r>
            <a:r>
              <a:rPr lang="de-DE" sz="1200" dirty="0">
                <a:latin typeface="+mn-lt"/>
                <a:cs typeface="Arial"/>
              </a:rPr>
              <a:t>und</a:t>
            </a:r>
            <a:r>
              <a:rPr lang="de-DE" sz="1200" spc="5" dirty="0">
                <a:latin typeface="+mn-lt"/>
                <a:cs typeface="Arial"/>
              </a:rPr>
              <a:t> </a:t>
            </a:r>
            <a:r>
              <a:rPr lang="de-DE" sz="1200" spc="-10" dirty="0">
                <a:latin typeface="+mn-lt"/>
                <a:cs typeface="Arial"/>
              </a:rPr>
              <a:t>Identität</a:t>
            </a:r>
            <a:endParaRPr lang="de-DE" sz="1200" dirty="0">
              <a:latin typeface="+mn-lt"/>
              <a:cs typeface="Arial"/>
            </a:endParaRPr>
          </a:p>
          <a:p>
            <a:pPr marL="619125" indent="-619125">
              <a:lnSpc>
                <a:spcPct val="100000"/>
              </a:lnSpc>
              <a:spcBef>
                <a:spcPts val="1080"/>
              </a:spcBef>
              <a:buChar char="-"/>
              <a:tabLst>
                <a:tab pos="619125" algn="l"/>
              </a:tabLst>
            </a:pPr>
            <a:r>
              <a:rPr lang="de-DE" sz="1200" dirty="0">
                <a:latin typeface="+mn-lt"/>
                <a:cs typeface="Arial"/>
              </a:rPr>
              <a:t>Gesellschaft</a:t>
            </a:r>
            <a:r>
              <a:rPr lang="de-DE" sz="1200" spc="-40" dirty="0">
                <a:latin typeface="+mn-lt"/>
                <a:cs typeface="Arial"/>
              </a:rPr>
              <a:t> </a:t>
            </a:r>
            <a:r>
              <a:rPr lang="de-DE" sz="1200" dirty="0">
                <a:latin typeface="+mn-lt"/>
                <a:cs typeface="Arial"/>
              </a:rPr>
              <a:t>und</a:t>
            </a:r>
            <a:r>
              <a:rPr lang="de-DE" sz="1200" spc="-40" dirty="0">
                <a:latin typeface="+mn-lt"/>
                <a:cs typeface="Arial"/>
              </a:rPr>
              <a:t> </a:t>
            </a:r>
            <a:r>
              <a:rPr lang="de-DE" sz="1200" spc="-10" dirty="0">
                <a:latin typeface="+mn-lt"/>
                <a:cs typeface="Arial"/>
              </a:rPr>
              <a:t>Wirtschaft</a:t>
            </a:r>
            <a:endParaRPr lang="de-DE" sz="1200" dirty="0">
              <a:latin typeface="+mn-lt"/>
              <a:cs typeface="Arial"/>
            </a:endParaRPr>
          </a:p>
          <a:p>
            <a:pPr marL="619125" indent="-619125">
              <a:lnSpc>
                <a:spcPct val="100000"/>
              </a:lnSpc>
              <a:spcBef>
                <a:spcPts val="1080"/>
              </a:spcBef>
              <a:buChar char="-"/>
              <a:tabLst>
                <a:tab pos="619125" algn="l"/>
              </a:tabLst>
            </a:pPr>
            <a:r>
              <a:rPr lang="de-DE" sz="1200" dirty="0">
                <a:latin typeface="+mn-lt"/>
                <a:cs typeface="Arial"/>
              </a:rPr>
              <a:t>Landschaft,</a:t>
            </a:r>
            <a:r>
              <a:rPr lang="de-DE" sz="1200" spc="-30" dirty="0">
                <a:latin typeface="+mn-lt"/>
                <a:cs typeface="Arial"/>
              </a:rPr>
              <a:t> </a:t>
            </a:r>
            <a:r>
              <a:rPr lang="de-DE" sz="1200" dirty="0">
                <a:latin typeface="+mn-lt"/>
                <a:cs typeface="Arial"/>
              </a:rPr>
              <a:t>Energie</a:t>
            </a:r>
            <a:r>
              <a:rPr lang="de-DE" sz="1200" spc="-25" dirty="0">
                <a:latin typeface="+mn-lt"/>
                <a:cs typeface="Arial"/>
              </a:rPr>
              <a:t> </a:t>
            </a:r>
            <a:r>
              <a:rPr lang="de-DE" sz="1200" dirty="0">
                <a:latin typeface="+mn-lt"/>
                <a:cs typeface="Arial"/>
              </a:rPr>
              <a:t>und</a:t>
            </a:r>
            <a:r>
              <a:rPr lang="de-DE" sz="1200" spc="-30" dirty="0">
                <a:latin typeface="+mn-lt"/>
                <a:cs typeface="Arial"/>
              </a:rPr>
              <a:t> </a:t>
            </a:r>
            <a:r>
              <a:rPr lang="de-DE" sz="1200" spc="-10" dirty="0">
                <a:latin typeface="+mn-lt"/>
                <a:cs typeface="Arial"/>
              </a:rPr>
              <a:t>Umwelt</a:t>
            </a:r>
          </a:p>
          <a:p>
            <a:pPr marL="0" indent="0">
              <a:lnSpc>
                <a:spcPct val="100000"/>
              </a:lnSpc>
              <a:spcBef>
                <a:spcPts val="1080"/>
              </a:spcBef>
              <a:buFontTx/>
              <a:buNone/>
              <a:tabLst>
                <a:tab pos="619125" algn="l"/>
              </a:tabLst>
            </a:pPr>
            <a:r>
              <a:rPr lang="de-DE" sz="1200" b="1" dirty="0">
                <a:latin typeface="+mn-lt"/>
                <a:cs typeface="Arial"/>
              </a:rPr>
              <a:t>Ortsbezogenes Konzept</a:t>
            </a:r>
          </a:p>
          <a:p>
            <a:pPr marL="619125" marR="5080" indent="-619125">
              <a:lnSpc>
                <a:spcPct val="100000"/>
              </a:lnSpc>
              <a:spcBef>
                <a:spcPts val="100"/>
              </a:spcBef>
              <a:buFont typeface="Arial" panose="020B0604020202020204" pitchFamily="34" charset="0"/>
              <a:buChar char="-"/>
              <a:tabLst>
                <a:tab pos="619125" algn="l"/>
              </a:tabLst>
            </a:pPr>
            <a:r>
              <a:rPr lang="de-DE" sz="1200" dirty="0">
                <a:latin typeface="+mn-lt"/>
                <a:cs typeface="Arial"/>
              </a:rPr>
              <a:t>Räumliche Strategie für die Siedlungsentwicklung (Innenentwicklung, Ortsbildschutz, Einpassung in die Landschaft)</a:t>
            </a:r>
          </a:p>
          <a:p>
            <a:pPr marL="619125" indent="-619125">
              <a:lnSpc>
                <a:spcPct val="100000"/>
              </a:lnSpc>
              <a:spcBef>
                <a:spcPts val="1080"/>
              </a:spcBef>
              <a:buFont typeface="Arial" panose="020B0604020202020204" pitchFamily="34" charset="0"/>
              <a:buChar char="-"/>
              <a:tabLst>
                <a:tab pos="619125" algn="l"/>
              </a:tabLst>
            </a:pPr>
            <a:r>
              <a:rPr lang="de-DE" sz="1200" dirty="0">
                <a:latin typeface="+mn-lt"/>
                <a:cs typeface="Arial"/>
              </a:rPr>
              <a:t>Schwerpunkt Arbeiten</a:t>
            </a:r>
          </a:p>
          <a:p>
            <a:pPr marL="619125" indent="-619125">
              <a:lnSpc>
                <a:spcPct val="100000"/>
              </a:lnSpc>
              <a:spcBef>
                <a:spcPts val="1080"/>
              </a:spcBef>
              <a:buFont typeface="Arial" panose="020B0604020202020204" pitchFamily="34" charset="0"/>
              <a:buChar char="-"/>
              <a:tabLst>
                <a:tab pos="619125" algn="l"/>
              </a:tabLst>
            </a:pPr>
            <a:r>
              <a:rPr lang="de-DE" sz="1200" dirty="0">
                <a:latin typeface="+mn-lt"/>
                <a:cs typeface="Arial"/>
              </a:rPr>
              <a:t>Bedarf an öffentlichen Zonen, Bauten und Anlagen</a:t>
            </a:r>
          </a:p>
          <a:p>
            <a:pPr marL="619125" indent="-619125">
              <a:lnSpc>
                <a:spcPct val="100000"/>
              </a:lnSpc>
              <a:spcBef>
                <a:spcPts val="1080"/>
              </a:spcBef>
              <a:buFont typeface="Arial" panose="020B0604020202020204" pitchFamily="34" charset="0"/>
              <a:buChar char="-"/>
              <a:tabLst>
                <a:tab pos="619125" algn="l"/>
              </a:tabLst>
            </a:pPr>
            <a:r>
              <a:rPr lang="de-DE" sz="1200" dirty="0">
                <a:latin typeface="+mn-lt"/>
                <a:cs typeface="Arial"/>
              </a:rPr>
              <a:t>Freiraumnutzung in Siedlung, Naherholung und Ökologie</a:t>
            </a:r>
          </a:p>
          <a:p>
            <a:pPr marL="619125" indent="-619125">
              <a:lnSpc>
                <a:spcPct val="100000"/>
              </a:lnSpc>
              <a:spcBef>
                <a:spcPts val="1085"/>
              </a:spcBef>
              <a:buFont typeface="Arial" panose="020B0604020202020204" pitchFamily="34" charset="0"/>
              <a:buChar char="-"/>
              <a:tabLst>
                <a:tab pos="619125" algn="l"/>
              </a:tabLst>
            </a:pPr>
            <a:r>
              <a:rPr lang="de-DE" sz="1200" dirty="0">
                <a:latin typeface="+mn-lt"/>
                <a:cs typeface="Arial"/>
              </a:rPr>
              <a:t>Verkehrsräume</a:t>
            </a:r>
          </a:p>
          <a:p>
            <a:endParaRPr lang="de-CH" dirty="0"/>
          </a:p>
        </p:txBody>
      </p:sp>
      <p:sp>
        <p:nvSpPr>
          <p:cNvPr id="4" name="Foliennummernplatzhalter 3"/>
          <p:cNvSpPr>
            <a:spLocks noGrp="1"/>
          </p:cNvSpPr>
          <p:nvPr>
            <p:ph type="sldNum" sz="quarter" idx="5"/>
          </p:nvPr>
        </p:nvSpPr>
        <p:spPr/>
        <p:txBody>
          <a:bodyPr/>
          <a:lstStyle/>
          <a:p>
            <a:fld id="{BACCBD9D-9EF3-4CA3-8346-68DA1B2B2DC1}" type="slidenum">
              <a:rPr lang="en-US" smtClean="0"/>
              <a:t>10</a:t>
            </a:fld>
            <a:endParaRPr lang="en-US"/>
          </a:p>
        </p:txBody>
      </p:sp>
    </p:spTree>
    <p:extLst>
      <p:ext uri="{BB962C8B-B14F-4D97-AF65-F5344CB8AC3E}">
        <p14:creationId xmlns:p14="http://schemas.microsoft.com/office/powerpoint/2010/main" val="395997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003300" y="5952744"/>
            <a:ext cx="5120640" cy="1886614"/>
          </a:xfrm>
          <a:prstGeom prst="rect">
            <a:avLst/>
          </a:prstGeom>
        </p:spPr>
        <p:txBody>
          <a:bodyPr/>
          <a:lstStyle>
            <a:lvl1pPr marL="0" indent="0" algn="l">
              <a:spcBef>
                <a:spcPts val="0"/>
              </a:spcBef>
              <a:buNone/>
              <a:defRPr sz="30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marL="0" marR="0" lvl="0" indent="0" algn="l" defTabSz="1828800" rtl="0" eaLnBrk="1" fontAlgn="auto" latinLnBrk="0" hangingPunct="1">
              <a:lnSpc>
                <a:spcPct val="120000"/>
              </a:lnSpc>
              <a:spcBef>
                <a:spcPts val="0"/>
              </a:spcBef>
              <a:spcAft>
                <a:spcPts val="0"/>
              </a:spcAft>
              <a:buClrTx/>
              <a:buSzTx/>
              <a:buFont typeface="Arial" panose="020B0604020202020204" pitchFamily="34" charset="0"/>
              <a:buNone/>
              <a:tabLst/>
              <a:defRPr/>
            </a:pPr>
            <a:r>
              <a:rPr lang="de-CH" noProof="0" dirty="0"/>
              <a:t>Untertitel über eine oder mehrere Zeilen</a:t>
            </a:r>
          </a:p>
          <a:p>
            <a:pPr marL="0" marR="0" lvl="0" indent="0" algn="l" defTabSz="18288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noProof="0" dirty="0"/>
              <a:t>
</a:t>
            </a:r>
            <a:endParaRPr lang="de-CH" noProof="0" dirty="0"/>
          </a:p>
        </p:txBody>
      </p:sp>
      <p:sp>
        <p:nvSpPr>
          <p:cNvPr id="20" name="Date Placeholder 3">
            <a:extLst>
              <a:ext uri="{FF2B5EF4-FFF2-40B4-BE49-F238E27FC236}">
                <a16:creationId xmlns:a16="http://schemas.microsoft.com/office/drawing/2014/main" id="{86CDA308-BFF4-4FDC-AADD-983E46A9C591}"/>
              </a:ext>
            </a:extLst>
          </p:cNvPr>
          <p:cNvSpPr>
            <a:spLocks noGrp="1"/>
          </p:cNvSpPr>
          <p:nvPr>
            <p:ph type="dt" sz="half" idx="2"/>
          </p:nvPr>
        </p:nvSpPr>
        <p:spPr>
          <a:xfrm>
            <a:off x="1837692" y="12685145"/>
            <a:ext cx="3053396" cy="185482"/>
          </a:xfrm>
          <a:prstGeom prst="rect">
            <a:avLst/>
          </a:prstGeom>
        </p:spPr>
        <p:txBody>
          <a:bodyPr vert="horz" lIns="0" tIns="0" rIns="0" bIns="0" rtlCol="0" anchor="ctr">
            <a:noAutofit/>
          </a:bodyPr>
          <a:lstStyle>
            <a:lvl1pPr algn="l">
              <a:defRPr sz="1600">
                <a:noFill/>
              </a:defRPr>
            </a:lvl1pPr>
          </a:lstStyle>
          <a:p>
            <a:fld id="{8EF87B89-FD0B-44B7-8475-79874DF272F6}" type="datetime4">
              <a:rPr lang="de-CH" smtClean="0"/>
              <a:t>16. Juli 2025</a:t>
            </a:fld>
            <a:endParaRPr lang="en-US"/>
          </a:p>
        </p:txBody>
      </p:sp>
      <p:sp>
        <p:nvSpPr>
          <p:cNvPr id="21" name="Footer Placeholder 4">
            <a:extLst>
              <a:ext uri="{FF2B5EF4-FFF2-40B4-BE49-F238E27FC236}">
                <a16:creationId xmlns:a16="http://schemas.microsoft.com/office/drawing/2014/main" id="{CF8B39FE-F082-41ED-AC68-B14657D0BE24}"/>
              </a:ext>
            </a:extLst>
          </p:cNvPr>
          <p:cNvSpPr>
            <a:spLocks noGrp="1"/>
          </p:cNvSpPr>
          <p:nvPr>
            <p:ph type="ftr" sz="quarter" idx="3"/>
          </p:nvPr>
        </p:nvSpPr>
        <p:spPr>
          <a:xfrm>
            <a:off x="20330819" y="12685145"/>
            <a:ext cx="3053396" cy="185482"/>
          </a:xfrm>
          <a:prstGeom prst="rect">
            <a:avLst/>
          </a:prstGeom>
        </p:spPr>
        <p:txBody>
          <a:bodyPr vert="horz" lIns="0" tIns="0" rIns="0" bIns="0" rtlCol="0" anchor="ctr">
            <a:noAutofit/>
          </a:bodyPr>
          <a:lstStyle>
            <a:lvl1pPr algn="r">
              <a:defRPr lang="en-US" sz="1600">
                <a:noFill/>
              </a:defRPr>
            </a:lvl1pPr>
          </a:lstStyle>
          <a:p>
            <a:r>
              <a:rPr lang="de-DE"/>
              <a:t>Page ‹Nr.›</a:t>
            </a:r>
          </a:p>
        </p:txBody>
      </p:sp>
      <p:pic>
        <p:nvPicPr>
          <p:cNvPr id="24" name="Bild" descr="Bild">
            <a:extLst>
              <a:ext uri="{FF2B5EF4-FFF2-40B4-BE49-F238E27FC236}">
                <a16:creationId xmlns:a16="http://schemas.microsoft.com/office/drawing/2014/main" id="{DB676377-ABEC-4BEB-A623-F63C2CDA33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300" y="12687890"/>
            <a:ext cx="1838907" cy="170860"/>
          </a:xfrm>
          <a:prstGeom prst="rect">
            <a:avLst/>
          </a:prstGeom>
          <a:ln w="12700">
            <a:miter lim="400000"/>
          </a:ln>
        </p:spPr>
      </p:pic>
      <p:sp>
        <p:nvSpPr>
          <p:cNvPr id="11" name="Title 1">
            <a:extLst>
              <a:ext uri="{FF2B5EF4-FFF2-40B4-BE49-F238E27FC236}">
                <a16:creationId xmlns:a16="http://schemas.microsoft.com/office/drawing/2014/main" id="{0B18995A-21ED-4742-86FC-8BB97CB29353}"/>
              </a:ext>
            </a:extLst>
          </p:cNvPr>
          <p:cNvSpPr>
            <a:spLocks noGrp="1"/>
          </p:cNvSpPr>
          <p:nvPr>
            <p:ph type="ctrTitle" hasCustomPrompt="1"/>
          </p:nvPr>
        </p:nvSpPr>
        <p:spPr>
          <a:xfrm>
            <a:off x="1004755" y="3099816"/>
            <a:ext cx="10176561" cy="1883664"/>
          </a:xfrm>
        </p:spPr>
        <p:txBody>
          <a:bodyPr anchor="b"/>
          <a:lstStyle>
            <a:lvl1pPr algn="l">
              <a:lnSpc>
                <a:spcPct val="100000"/>
              </a:lnSpc>
              <a:defRPr sz="6000"/>
            </a:lvl1pPr>
          </a:lstStyle>
          <a:p>
            <a:r>
              <a:rPr lang="de-CH" noProof="0" dirty="0"/>
              <a:t>Titel über eine</a:t>
            </a:r>
            <a:br>
              <a:rPr lang="de-CH" noProof="0" dirty="0"/>
            </a:br>
            <a:r>
              <a:rPr lang="de-CH" noProof="0" dirty="0"/>
              <a:t>oder mehrere Zeilen</a:t>
            </a:r>
          </a:p>
        </p:txBody>
      </p:sp>
      <p:sp>
        <p:nvSpPr>
          <p:cNvPr id="13" name="Date Placeholder 3">
            <a:extLst>
              <a:ext uri="{FF2B5EF4-FFF2-40B4-BE49-F238E27FC236}">
                <a16:creationId xmlns:a16="http://schemas.microsoft.com/office/drawing/2014/main" id="{216476A9-F65D-418A-85DE-09A105C8CF26}"/>
              </a:ext>
            </a:extLst>
          </p:cNvPr>
          <p:cNvSpPr txBox="1">
            <a:spLocks/>
          </p:cNvSpPr>
          <p:nvPr userDrawn="1"/>
        </p:nvSpPr>
        <p:spPr>
          <a:xfrm>
            <a:off x="1003300" y="11374943"/>
            <a:ext cx="3053396" cy="185482"/>
          </a:xfrm>
          <a:prstGeom prst="rect">
            <a:avLst/>
          </a:prstGeom>
        </p:spPr>
        <p:txBody>
          <a:bodyPr vert="horz" lIns="0" tIns="0" rIns="0" bIns="0" rtlCol="0" anchor="ctr">
            <a:noAutofit/>
          </a:bodyPr>
          <a:lstStyle>
            <a:defPPr>
              <a:defRPr lang="en-US"/>
            </a:defPPr>
            <a:lvl1pPr marL="0" algn="l" defTabSz="457200" rtl="0" eaLnBrk="1" latinLnBrk="0" hangingPunct="1">
              <a:defRPr sz="1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latin typeface="+mn-lt"/>
            </a:endParaRPr>
          </a:p>
        </p:txBody>
      </p:sp>
      <p:sp>
        <p:nvSpPr>
          <p:cNvPr id="14" name="Date Placeholder 3">
            <a:extLst>
              <a:ext uri="{FF2B5EF4-FFF2-40B4-BE49-F238E27FC236}">
                <a16:creationId xmlns:a16="http://schemas.microsoft.com/office/drawing/2014/main" id="{E26445DC-F325-455F-BD6C-DAEFC7863B94}"/>
              </a:ext>
            </a:extLst>
          </p:cNvPr>
          <p:cNvSpPr txBox="1">
            <a:spLocks/>
          </p:cNvSpPr>
          <p:nvPr userDrawn="1"/>
        </p:nvSpPr>
        <p:spPr>
          <a:xfrm>
            <a:off x="1003299" y="11374943"/>
            <a:ext cx="3357685" cy="392208"/>
          </a:xfrm>
          <a:prstGeom prst="rect">
            <a:avLst/>
          </a:prstGeom>
        </p:spPr>
        <p:txBody>
          <a:bodyPr vert="horz" lIns="0" tIns="0" rIns="0" bIns="0" rtlCol="0" anchor="ctr">
            <a:noAutofit/>
          </a:bodyPr>
          <a:lstStyle>
            <a:defPPr>
              <a:defRPr lang="en-US"/>
            </a:defPPr>
            <a:lvl1pPr marL="0" algn="l" defTabSz="457200" rtl="0" eaLnBrk="1" latinLnBrk="0" hangingPunct="1">
              <a:defRPr sz="1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5C3F4A-304C-41A2-9099-E95CFD4F49DD}" type="datetime4">
              <a:rPr lang="de-CH" sz="2000" smtClean="0">
                <a:latin typeface="+mn-lt"/>
              </a:rPr>
              <a:pPr/>
              <a:t>16. Juli 2025</a:t>
            </a:fld>
            <a:endParaRPr lang="en-US" sz="2000" dirty="0">
              <a:latin typeface="+mn-lt"/>
            </a:endParaRPr>
          </a:p>
        </p:txBody>
      </p:sp>
      <p:sp>
        <p:nvSpPr>
          <p:cNvPr id="17" name="DN|PlaceholderInline">
            <a:extLst>
              <a:ext uri="{FF2B5EF4-FFF2-40B4-BE49-F238E27FC236}">
                <a16:creationId xmlns:a16="http://schemas.microsoft.com/office/drawing/2014/main" id="{C7DAC3ED-A327-4E0F-9F4E-7E96B8F022B7}"/>
              </a:ext>
            </a:extLst>
          </p:cNvPr>
          <p:cNvSpPr>
            <a:spLocks noGrp="1"/>
          </p:cNvSpPr>
          <p:nvPr userDrawn="1"/>
        </p:nvSpPr>
        <p:spPr>
          <a:xfrm>
            <a:off x="1029477" y="10422654"/>
            <a:ext cx="10176560" cy="930729"/>
          </a:xfrm>
          <a:prstGeom prst="rect">
            <a:avLst/>
          </a:prstGeom>
        </p:spPr>
        <p:txBody>
          <a:bodyPr vert="horz" lIns="0" tIns="0" rIns="0" bIns="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de-CH" sz="2000" b="1" noProof="0" dirty="0"/>
              <a:t>Soziale Arbeit</a:t>
            </a:r>
          </a:p>
        </p:txBody>
      </p:sp>
      <p:pic>
        <p:nvPicPr>
          <p:cNvPr id="15" name="Grafik 14">
            <a:extLst>
              <a:ext uri="{FF2B5EF4-FFF2-40B4-BE49-F238E27FC236}">
                <a16:creationId xmlns:a16="http://schemas.microsoft.com/office/drawing/2014/main" id="{ABE5F3CC-C074-A6EE-998B-81214BDF73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5479" y="865721"/>
            <a:ext cx="4040545" cy="623725"/>
          </a:xfrm>
          <a:prstGeom prst="rect">
            <a:avLst/>
          </a:prstGeom>
        </p:spPr>
      </p:pic>
      <p:pic>
        <p:nvPicPr>
          <p:cNvPr id="4" name="Grafik 3">
            <a:extLst>
              <a:ext uri="{FF2B5EF4-FFF2-40B4-BE49-F238E27FC236}">
                <a16:creationId xmlns:a16="http://schemas.microsoft.com/office/drawing/2014/main" id="{7DE797E7-C89D-C7B6-54EA-7C62BF790AB9}"/>
              </a:ext>
            </a:extLst>
          </p:cNvPr>
          <p:cNvPicPr>
            <a:picLocks noChangeAspect="1"/>
          </p:cNvPicPr>
          <p:nvPr userDrawn="1"/>
        </p:nvPicPr>
        <p:blipFill>
          <a:blip r:embed="rId4"/>
          <a:stretch>
            <a:fillRect/>
          </a:stretch>
        </p:blipFill>
        <p:spPr>
          <a:xfrm>
            <a:off x="14080246" y="640657"/>
            <a:ext cx="9268096" cy="6879816"/>
          </a:xfrm>
          <a:prstGeom prst="rect">
            <a:avLst/>
          </a:prstGeom>
        </p:spPr>
      </p:pic>
      <p:sp>
        <p:nvSpPr>
          <p:cNvPr id="7" name="object 7">
            <a:extLst>
              <a:ext uri="{FF2B5EF4-FFF2-40B4-BE49-F238E27FC236}">
                <a16:creationId xmlns:a16="http://schemas.microsoft.com/office/drawing/2014/main" id="{ABC129F9-9BE0-3E39-16BA-D6C2FB94BF7A}"/>
              </a:ext>
            </a:extLst>
          </p:cNvPr>
          <p:cNvSpPr/>
          <p:nvPr userDrawn="1"/>
        </p:nvSpPr>
        <p:spPr>
          <a:xfrm>
            <a:off x="14080246" y="7520473"/>
            <a:ext cx="9268095" cy="4151824"/>
          </a:xfrm>
          <a:prstGeom prst="rect">
            <a:avLst/>
          </a:prstGeom>
          <a:blipFill>
            <a:blip r:embed="rId5" cstate="print"/>
            <a:stretch>
              <a:fillRect/>
            </a:stretch>
          </a:blipFill>
        </p:spPr>
        <p:txBody>
          <a:bodyPr wrap="square" lIns="0" tIns="0" rIns="0" bIns="0" rtlCol="0"/>
          <a:lstStyle/>
          <a:p>
            <a:endParaRPr sz="3600" dirty="0"/>
          </a:p>
        </p:txBody>
      </p:sp>
    </p:spTree>
    <p:extLst>
      <p:ext uri="{BB962C8B-B14F-4D97-AF65-F5344CB8AC3E}">
        <p14:creationId xmlns:p14="http://schemas.microsoft.com/office/powerpoint/2010/main" val="374542053"/>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Inhalt">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6C10928-4E14-4EA1-A12C-5AD2CB6CCADE}"/>
              </a:ext>
            </a:extLst>
          </p:cNvPr>
          <p:cNvSpPr>
            <a:spLocks noGrp="1"/>
          </p:cNvSpPr>
          <p:nvPr>
            <p:ph type="dt" sz="half" idx="2"/>
          </p:nvPr>
        </p:nvSpPr>
        <p:spPr>
          <a:xfrm>
            <a:off x="1837692" y="12685145"/>
            <a:ext cx="3053396" cy="185482"/>
          </a:xfrm>
          <a:prstGeom prst="rect">
            <a:avLst/>
          </a:prstGeom>
        </p:spPr>
        <p:txBody>
          <a:bodyPr vert="horz" lIns="0" tIns="0" rIns="0" bIns="0" rtlCol="0" anchor="ctr">
            <a:noAutofit/>
          </a:bodyPr>
          <a:lstStyle>
            <a:lvl1pPr algn="l">
              <a:defRPr sz="1600">
                <a:solidFill>
                  <a:schemeClr val="tx1"/>
                </a:solidFill>
              </a:defRPr>
            </a:lvl1pPr>
          </a:lstStyle>
          <a:p>
            <a:fld id="{DA5EDD94-5277-43E2-BF86-94FCF16BAEBC}" type="datetime4">
              <a:rPr lang="de-CH" smtClean="0"/>
              <a:t>16. Juli 2025</a:t>
            </a:fld>
            <a:endParaRPr lang="en-US"/>
          </a:p>
        </p:txBody>
      </p:sp>
      <p:sp>
        <p:nvSpPr>
          <p:cNvPr id="12" name="Content Placeholder 4">
            <a:extLst>
              <a:ext uri="{FF2B5EF4-FFF2-40B4-BE49-F238E27FC236}">
                <a16:creationId xmlns:a16="http://schemas.microsoft.com/office/drawing/2014/main" id="{6AD564C4-4AE4-4C4E-9FFD-8E6788ED9DC5}"/>
              </a:ext>
            </a:extLst>
          </p:cNvPr>
          <p:cNvSpPr>
            <a:spLocks noGrp="1"/>
          </p:cNvSpPr>
          <p:nvPr>
            <p:ph sz="quarter" idx="12"/>
          </p:nvPr>
        </p:nvSpPr>
        <p:spPr>
          <a:xfrm>
            <a:off x="1003300" y="3651250"/>
            <a:ext cx="6470945" cy="8702675"/>
          </a:xfrm>
        </p:spPr>
        <p:txBody>
          <a:bodyPr/>
          <a:lstStyle>
            <a:lvl1pPr>
              <a:defRPr/>
            </a:lvl1pPr>
            <a:lvl2pPr>
              <a:defRPr/>
            </a:lvl2pPr>
            <a:lvl3pPr>
              <a:defRPr/>
            </a:lvl3pPr>
            <a:lvl4pPr>
              <a:defRPr/>
            </a:lvl4pPr>
            <a:lvl5pPr>
              <a:defRPr/>
            </a:lvl5pPr>
          </a:lstStyle>
          <a:p>
            <a:pPr lvl="0"/>
            <a:r>
              <a:rPr lang="de-DE"/>
              <a:t>Mastertextformat bearbeiten</a:t>
            </a:r>
          </a:p>
        </p:txBody>
      </p:sp>
      <p:sp>
        <p:nvSpPr>
          <p:cNvPr id="13" name="Content Placeholder 4">
            <a:extLst>
              <a:ext uri="{FF2B5EF4-FFF2-40B4-BE49-F238E27FC236}">
                <a16:creationId xmlns:a16="http://schemas.microsoft.com/office/drawing/2014/main" id="{ECAC9591-E090-4D3D-A518-298893044C73}"/>
              </a:ext>
            </a:extLst>
          </p:cNvPr>
          <p:cNvSpPr>
            <a:spLocks noGrp="1"/>
          </p:cNvSpPr>
          <p:nvPr>
            <p:ph sz="quarter" idx="13"/>
          </p:nvPr>
        </p:nvSpPr>
        <p:spPr>
          <a:xfrm>
            <a:off x="8958286" y="3651251"/>
            <a:ext cx="6470945" cy="8702675"/>
          </a:xfrm>
        </p:spPr>
        <p:txBody>
          <a:bodyPr/>
          <a:lstStyle>
            <a:lvl1pPr>
              <a:defRPr/>
            </a:lvl1pPr>
            <a:lvl2pPr>
              <a:defRPr/>
            </a:lvl2pPr>
            <a:lvl3pPr>
              <a:defRPr/>
            </a:lvl3pPr>
            <a:lvl4pPr>
              <a:defRPr/>
            </a:lvl4pPr>
            <a:lvl5pPr>
              <a:defRPr/>
            </a:lvl5pPr>
          </a:lstStyle>
          <a:p>
            <a:pPr lvl="0"/>
            <a:r>
              <a:rPr lang="de-DE"/>
              <a:t>Mastertextformat bearbeiten</a:t>
            </a:r>
          </a:p>
        </p:txBody>
      </p:sp>
      <p:sp>
        <p:nvSpPr>
          <p:cNvPr id="14" name="Content Placeholder 4">
            <a:extLst>
              <a:ext uri="{FF2B5EF4-FFF2-40B4-BE49-F238E27FC236}">
                <a16:creationId xmlns:a16="http://schemas.microsoft.com/office/drawing/2014/main" id="{03AB3AD1-1D39-497C-8737-201C5D6E7360}"/>
              </a:ext>
            </a:extLst>
          </p:cNvPr>
          <p:cNvSpPr>
            <a:spLocks noGrp="1"/>
          </p:cNvSpPr>
          <p:nvPr>
            <p:ph sz="quarter" idx="14"/>
          </p:nvPr>
        </p:nvSpPr>
        <p:spPr>
          <a:xfrm>
            <a:off x="16913270" y="3651251"/>
            <a:ext cx="6470945" cy="8702675"/>
          </a:xfrm>
        </p:spPr>
        <p:txBody>
          <a:bodyPr/>
          <a:lstStyle>
            <a:lvl1pPr>
              <a:defRPr/>
            </a:lvl1pPr>
            <a:lvl2pPr>
              <a:defRPr/>
            </a:lvl2pPr>
            <a:lvl3pPr>
              <a:defRPr/>
            </a:lvl3pPr>
            <a:lvl4pPr>
              <a:defRPr/>
            </a:lvl4pPr>
            <a:lvl5pPr>
              <a:defRPr/>
            </a:lvl5pPr>
          </a:lstStyle>
          <a:p>
            <a:pPr lvl="0"/>
            <a:r>
              <a:rPr lang="de-DE"/>
              <a:t>Mastertextformat bearbeiten</a:t>
            </a:r>
          </a:p>
        </p:txBody>
      </p:sp>
      <p:sp>
        <p:nvSpPr>
          <p:cNvPr id="10" name="Title 1">
            <a:extLst>
              <a:ext uri="{FF2B5EF4-FFF2-40B4-BE49-F238E27FC236}">
                <a16:creationId xmlns:a16="http://schemas.microsoft.com/office/drawing/2014/main" id="{EC0F69A7-5541-4988-8AA8-4CA7046BFD4B}"/>
              </a:ext>
            </a:extLst>
          </p:cNvPr>
          <p:cNvSpPr>
            <a:spLocks noGrp="1"/>
          </p:cNvSpPr>
          <p:nvPr>
            <p:ph type="title" hasCustomPrompt="1"/>
          </p:nvPr>
        </p:nvSpPr>
        <p:spPr>
          <a:xfrm>
            <a:off x="1003300" y="1361139"/>
            <a:ext cx="22380916" cy="593101"/>
          </a:xfrm>
        </p:spPr>
        <p:txBody>
          <a:bodyPr anchor="b"/>
          <a:lstStyle>
            <a:lvl1pPr>
              <a:defRPr/>
            </a:lvl1pPr>
          </a:lstStyle>
          <a:p>
            <a:r>
              <a:rPr lang="de-CH" noProof="0"/>
              <a:t>Titel einfügen</a:t>
            </a:r>
          </a:p>
        </p:txBody>
      </p:sp>
      <p:sp>
        <p:nvSpPr>
          <p:cNvPr id="11" name="Footer Placeholder 4">
            <a:extLst>
              <a:ext uri="{FF2B5EF4-FFF2-40B4-BE49-F238E27FC236}">
                <a16:creationId xmlns:a16="http://schemas.microsoft.com/office/drawing/2014/main" id="{D2C5A187-DF1A-4D8C-9253-0D1226687844}"/>
              </a:ext>
            </a:extLst>
          </p:cNvPr>
          <p:cNvSpPr>
            <a:spLocks noGrp="1"/>
          </p:cNvSpPr>
          <p:nvPr>
            <p:ph type="ftr" sz="quarter" idx="3"/>
          </p:nvPr>
        </p:nvSpPr>
        <p:spPr>
          <a:xfrm>
            <a:off x="20330819" y="12685145"/>
            <a:ext cx="3053396" cy="185482"/>
          </a:xfrm>
          <a:prstGeom prst="rect">
            <a:avLst/>
          </a:prstGeom>
        </p:spPr>
        <p:txBody>
          <a:bodyPr vert="horz" lIns="0" tIns="0" rIns="0" bIns="0" rtlCol="0" anchor="ctr">
            <a:noAutofit/>
          </a:bodyPr>
          <a:lstStyle>
            <a:lvl1pPr algn="r">
              <a:defRPr lang="en-US" sz="1600">
                <a:solidFill>
                  <a:schemeClr val="tx1"/>
                </a:solidFill>
              </a:defRPr>
            </a:lvl1pPr>
          </a:lstStyle>
          <a:p>
            <a:r>
              <a:rPr lang="de-CH" dirty="0"/>
              <a:t>Seite </a:t>
            </a:r>
            <a:fld id="{86B585F8-2033-43C0-8CDE-307184B088E2}" type="slidenum">
              <a:rPr lang="de-CH" smtClean="0"/>
              <a:pPr/>
              <a:t>‹Nr.›</a:t>
            </a:fld>
            <a:endParaRPr lang="de-CH" dirty="0"/>
          </a:p>
        </p:txBody>
      </p:sp>
    </p:spTree>
    <p:extLst>
      <p:ext uri="{BB962C8B-B14F-4D97-AF65-F5344CB8AC3E}">
        <p14:creationId xmlns:p14="http://schemas.microsoft.com/office/powerpoint/2010/main" val="193672976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lstStyle/>
          <a:p>
            <a:r>
              <a:rPr lang="de-CH" noProof="0"/>
              <a:t>Titel einfügen</a:t>
            </a:r>
          </a:p>
        </p:txBody>
      </p:sp>
      <p:sp>
        <p:nvSpPr>
          <p:cNvPr id="11" name="Date Placeholder 3">
            <a:extLst>
              <a:ext uri="{FF2B5EF4-FFF2-40B4-BE49-F238E27FC236}">
                <a16:creationId xmlns:a16="http://schemas.microsoft.com/office/drawing/2014/main" id="{DB8567AC-D06C-4A8E-AEAB-5FC4F75261B4}"/>
              </a:ext>
            </a:extLst>
          </p:cNvPr>
          <p:cNvSpPr>
            <a:spLocks noGrp="1"/>
          </p:cNvSpPr>
          <p:nvPr>
            <p:ph type="dt" sz="half" idx="2"/>
          </p:nvPr>
        </p:nvSpPr>
        <p:spPr>
          <a:xfrm>
            <a:off x="1837692" y="12685145"/>
            <a:ext cx="3053396" cy="185482"/>
          </a:xfrm>
          <a:prstGeom prst="rect">
            <a:avLst/>
          </a:prstGeom>
        </p:spPr>
        <p:txBody>
          <a:bodyPr vert="horz" lIns="0" tIns="0" rIns="0" bIns="0" rtlCol="0" anchor="ctr">
            <a:noAutofit/>
          </a:bodyPr>
          <a:lstStyle>
            <a:lvl1pPr algn="l">
              <a:defRPr sz="1600">
                <a:solidFill>
                  <a:schemeClr val="tx1"/>
                </a:solidFill>
              </a:defRPr>
            </a:lvl1pPr>
          </a:lstStyle>
          <a:p>
            <a:fld id="{56665885-AEBB-488A-9477-9B36DE8C8005}" type="datetime4">
              <a:rPr lang="de-CH" smtClean="0"/>
              <a:t>16. Juli 2025</a:t>
            </a:fld>
            <a:endParaRPr lang="en-US"/>
          </a:p>
        </p:txBody>
      </p:sp>
      <p:sp>
        <p:nvSpPr>
          <p:cNvPr id="6" name="Footer Placeholder 4">
            <a:extLst>
              <a:ext uri="{FF2B5EF4-FFF2-40B4-BE49-F238E27FC236}">
                <a16:creationId xmlns:a16="http://schemas.microsoft.com/office/drawing/2014/main" id="{00C56C33-4B2C-40F8-9077-C3EC4BB764A4}"/>
              </a:ext>
            </a:extLst>
          </p:cNvPr>
          <p:cNvSpPr>
            <a:spLocks noGrp="1"/>
          </p:cNvSpPr>
          <p:nvPr>
            <p:ph type="ftr" sz="quarter" idx="3"/>
          </p:nvPr>
        </p:nvSpPr>
        <p:spPr>
          <a:xfrm>
            <a:off x="20330819" y="12685145"/>
            <a:ext cx="3053396" cy="185482"/>
          </a:xfrm>
          <a:prstGeom prst="rect">
            <a:avLst/>
          </a:prstGeom>
        </p:spPr>
        <p:txBody>
          <a:bodyPr vert="horz" lIns="0" tIns="0" rIns="0" bIns="0" rtlCol="0" anchor="ctr">
            <a:noAutofit/>
          </a:bodyPr>
          <a:lstStyle>
            <a:lvl1pPr algn="r">
              <a:defRPr lang="en-US" sz="1600">
                <a:solidFill>
                  <a:schemeClr val="tx1"/>
                </a:solidFill>
              </a:defRPr>
            </a:lvl1pPr>
          </a:lstStyle>
          <a:p>
            <a:r>
              <a:rPr lang="de-CH" dirty="0"/>
              <a:t>Seite </a:t>
            </a:r>
            <a:fld id="{86B585F8-2033-43C0-8CDE-307184B088E2}" type="slidenum">
              <a:rPr lang="de-CH" smtClean="0"/>
              <a:pPr/>
              <a:t>‹Nr.›</a:t>
            </a:fld>
            <a:endParaRPr lang="de-CH" dirty="0"/>
          </a:p>
        </p:txBody>
      </p:sp>
    </p:spTree>
    <p:extLst>
      <p:ext uri="{BB962C8B-B14F-4D97-AF65-F5344CB8AC3E}">
        <p14:creationId xmlns:p14="http://schemas.microsoft.com/office/powerpoint/2010/main" val="254954769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mit Bild (1)">
    <p:spTree>
      <p:nvGrpSpPr>
        <p:cNvPr id="1" name=""/>
        <p:cNvGrpSpPr/>
        <p:nvPr/>
      </p:nvGrpSpPr>
      <p:grpSpPr>
        <a:xfrm>
          <a:off x="0" y="0"/>
          <a:ext cx="0" cy="0"/>
          <a:chOff x="0" y="0"/>
          <a:chExt cx="0" cy="0"/>
        </a:xfrm>
      </p:grpSpPr>
      <p:sp>
        <p:nvSpPr>
          <p:cNvPr id="9" name="Picture Placeholder 16">
            <a:extLst>
              <a:ext uri="{FF2B5EF4-FFF2-40B4-BE49-F238E27FC236}">
                <a16:creationId xmlns:a16="http://schemas.microsoft.com/office/drawing/2014/main" id="{9B9F577F-F0A9-4853-B77C-37B3AAE0FDCA}"/>
              </a:ext>
            </a:extLst>
          </p:cNvPr>
          <p:cNvSpPr>
            <a:spLocks noGrp="1"/>
          </p:cNvSpPr>
          <p:nvPr>
            <p:ph type="pic" sz="quarter" idx="14"/>
          </p:nvPr>
        </p:nvSpPr>
        <p:spPr>
          <a:xfrm>
            <a:off x="12143850" y="0"/>
            <a:ext cx="12240150" cy="12034382"/>
          </a:xfrm>
          <a:prstGeom prst="rect">
            <a:avLst/>
          </a:prstGeom>
          <a:solidFill>
            <a:schemeClr val="bg1">
              <a:lumMod val="95000"/>
            </a:schemeClr>
          </a:solidFill>
        </p:spPr>
        <p:txBody>
          <a:bodyPr anchor="ctr"/>
          <a:lstStyle>
            <a:lvl1pPr algn="ctr">
              <a:defRPr/>
            </a:lvl1pPr>
          </a:lstStyle>
          <a:p>
            <a:r>
              <a:rPr lang="de-DE" noProof="0"/>
              <a:t>Bild durch Klicken auf Symbol hinzufügen</a:t>
            </a:r>
            <a:endParaRPr lang="de-CH" noProof="0"/>
          </a:p>
        </p:txBody>
      </p:sp>
      <p:sp>
        <p:nvSpPr>
          <p:cNvPr id="3" name="Date Placeholder 2">
            <a:extLst>
              <a:ext uri="{FF2B5EF4-FFF2-40B4-BE49-F238E27FC236}">
                <a16:creationId xmlns:a16="http://schemas.microsoft.com/office/drawing/2014/main" id="{7C3DD274-0081-4267-A5E5-76A5876FE7B9}"/>
              </a:ext>
            </a:extLst>
          </p:cNvPr>
          <p:cNvSpPr>
            <a:spLocks noGrp="1"/>
          </p:cNvSpPr>
          <p:nvPr>
            <p:ph type="dt" sz="half" idx="10"/>
          </p:nvPr>
        </p:nvSpPr>
        <p:spPr/>
        <p:txBody>
          <a:bodyPr/>
          <a:lstStyle/>
          <a:p>
            <a:fld id="{BF62242C-68A4-4C12-BAA6-D3AA7375B026}" type="datetime4">
              <a:rPr lang="de-CH" smtClean="0"/>
              <a:t>16. Juli 2025</a:t>
            </a:fld>
            <a:endParaRPr lang="en-US"/>
          </a:p>
        </p:txBody>
      </p:sp>
      <p:sp>
        <p:nvSpPr>
          <p:cNvPr id="8" name="Text Placeholder 7">
            <a:extLst>
              <a:ext uri="{FF2B5EF4-FFF2-40B4-BE49-F238E27FC236}">
                <a16:creationId xmlns:a16="http://schemas.microsoft.com/office/drawing/2014/main" id="{A1C8127D-E9F8-4681-B43F-B6F3E3216973}"/>
              </a:ext>
            </a:extLst>
          </p:cNvPr>
          <p:cNvSpPr>
            <a:spLocks noGrp="1"/>
          </p:cNvSpPr>
          <p:nvPr>
            <p:ph type="body" sz="quarter" idx="15" hasCustomPrompt="1"/>
          </p:nvPr>
        </p:nvSpPr>
        <p:spPr>
          <a:xfrm>
            <a:off x="1003301" y="3651250"/>
            <a:ext cx="10168128" cy="8702677"/>
          </a:xfrm>
        </p:spPr>
        <p:txBody>
          <a:bodyPr/>
          <a:lstStyle>
            <a:lvl1pPr>
              <a:defRPr/>
            </a:lvl1pPr>
            <a:lvl2pPr>
              <a:defRPr/>
            </a:lvl2pPr>
            <a:lvl3pPr>
              <a:defRPr/>
            </a:lvl3pPr>
            <a:lvl4pPr>
              <a:defRPr/>
            </a:lvl4pPr>
            <a:lvl5pPr>
              <a:defRPr/>
            </a:lvl5pPr>
          </a:lstStyle>
          <a:p>
            <a:r>
              <a:rPr lang="de-CH" dirty="0" err="1"/>
              <a:t>Lorem</a:t>
            </a:r>
            <a:r>
              <a:rPr lang="de-CH" dirty="0"/>
              <a:t> </a:t>
            </a:r>
            <a:r>
              <a:rPr lang="de-CH" dirty="0" err="1"/>
              <a:t>ipsum</a:t>
            </a:r>
            <a:r>
              <a:rPr lang="de-CH" dirty="0"/>
              <a:t> </a:t>
            </a:r>
            <a:r>
              <a:rPr lang="de-CH" dirty="0" err="1"/>
              <a:t>dolor</a:t>
            </a:r>
            <a:r>
              <a:rPr lang="de-CH" dirty="0"/>
              <a:t> </a:t>
            </a:r>
            <a:r>
              <a:rPr lang="de-CH" dirty="0" err="1"/>
              <a:t>sit</a:t>
            </a:r>
            <a:r>
              <a:rPr lang="de-CH" dirty="0"/>
              <a:t> </a:t>
            </a:r>
            <a:r>
              <a:rPr lang="de-CH" dirty="0" err="1"/>
              <a:t>amet</a:t>
            </a:r>
            <a:r>
              <a:rPr lang="de-CH" dirty="0"/>
              <a:t>, </a:t>
            </a:r>
            <a:r>
              <a:rPr lang="de-CH" dirty="0" err="1"/>
              <a:t>consetetur</a:t>
            </a:r>
            <a:r>
              <a:rPr lang="de-CH" dirty="0"/>
              <a:t> </a:t>
            </a:r>
            <a:r>
              <a:rPr lang="de-CH" dirty="0" err="1"/>
              <a:t>sadipscing</a:t>
            </a:r>
            <a:r>
              <a:rPr lang="de-CH" dirty="0"/>
              <a:t> </a:t>
            </a:r>
            <a:r>
              <a:rPr lang="de-CH" dirty="0" err="1"/>
              <a:t>elitr</a:t>
            </a:r>
            <a:r>
              <a:rPr lang="de-CH" dirty="0"/>
              <a:t>, sed </a:t>
            </a:r>
            <a:r>
              <a:rPr lang="de-CH" dirty="0" err="1"/>
              <a:t>diam</a:t>
            </a:r>
            <a:r>
              <a:rPr lang="de-CH" dirty="0"/>
              <a:t> </a:t>
            </a:r>
            <a:r>
              <a:rPr lang="de-CH" dirty="0" err="1"/>
              <a:t>nonumy</a:t>
            </a:r>
            <a:r>
              <a:rPr lang="de-CH" dirty="0"/>
              <a:t> </a:t>
            </a:r>
            <a:r>
              <a:rPr lang="de-CH" dirty="0" err="1"/>
              <a:t>eirmod</a:t>
            </a:r>
            <a:r>
              <a:rPr lang="de-CH" dirty="0"/>
              <a:t> </a:t>
            </a:r>
            <a:r>
              <a:rPr lang="de-CH" dirty="0" err="1"/>
              <a:t>tempor</a:t>
            </a:r>
            <a:r>
              <a:rPr lang="de-CH" dirty="0"/>
              <a:t> </a:t>
            </a:r>
            <a:r>
              <a:rPr lang="de-CH" dirty="0" err="1"/>
              <a:t>invidunt</a:t>
            </a:r>
            <a:r>
              <a:rPr lang="de-CH" dirty="0"/>
              <a:t> </a:t>
            </a:r>
            <a:r>
              <a:rPr lang="de-CH" dirty="0" err="1"/>
              <a:t>ut</a:t>
            </a:r>
            <a:r>
              <a:rPr lang="de-CH" dirty="0"/>
              <a:t> </a:t>
            </a:r>
            <a:r>
              <a:rPr lang="de-CH" dirty="0" err="1"/>
              <a:t>labore</a:t>
            </a:r>
            <a:r>
              <a:rPr lang="de-CH" dirty="0"/>
              <a:t> et </a:t>
            </a:r>
            <a:r>
              <a:rPr lang="de-CH" dirty="0" err="1"/>
              <a:t>dolore</a:t>
            </a:r>
            <a:r>
              <a:rPr lang="de-CH" dirty="0"/>
              <a:t> magna </a:t>
            </a:r>
            <a:r>
              <a:rPr lang="de-CH" dirty="0" err="1"/>
              <a:t>aliquyam</a:t>
            </a:r>
            <a:r>
              <a:rPr lang="de-CH" dirty="0"/>
              <a:t> erat, sed </a:t>
            </a:r>
            <a:r>
              <a:rPr lang="de-CH" dirty="0" err="1"/>
              <a:t>diam</a:t>
            </a:r>
            <a:r>
              <a:rPr lang="de-CH" dirty="0"/>
              <a:t> </a:t>
            </a:r>
            <a:r>
              <a:rPr lang="de-CH" dirty="0" err="1"/>
              <a:t>voluptua</a:t>
            </a:r>
            <a:r>
              <a:rPr lang="de-CH" dirty="0"/>
              <a:t>. At </a:t>
            </a:r>
            <a:r>
              <a:rPr lang="de-CH" dirty="0" err="1"/>
              <a:t>vero</a:t>
            </a:r>
            <a:r>
              <a:rPr lang="de-CH" dirty="0"/>
              <a:t> </a:t>
            </a:r>
            <a:r>
              <a:rPr lang="de-CH" dirty="0" err="1"/>
              <a:t>eos</a:t>
            </a:r>
            <a:r>
              <a:rPr lang="de-CH" dirty="0"/>
              <a:t> et </a:t>
            </a:r>
            <a:r>
              <a:rPr lang="de-CH" dirty="0" err="1"/>
              <a:t>accusam</a:t>
            </a:r>
            <a:r>
              <a:rPr lang="de-CH" dirty="0"/>
              <a:t> et </a:t>
            </a:r>
            <a:r>
              <a:rPr lang="de-CH" dirty="0" err="1"/>
              <a:t>justo</a:t>
            </a:r>
            <a:r>
              <a:rPr lang="de-CH" dirty="0"/>
              <a:t> </a:t>
            </a:r>
            <a:r>
              <a:rPr lang="de-CH" dirty="0" err="1"/>
              <a:t>duo</a:t>
            </a:r>
            <a:r>
              <a:rPr lang="de-CH" dirty="0"/>
              <a:t> </a:t>
            </a:r>
            <a:r>
              <a:rPr lang="de-CH" dirty="0" err="1"/>
              <a:t>dolores</a:t>
            </a:r>
            <a:r>
              <a:rPr lang="de-CH" dirty="0"/>
              <a:t> et </a:t>
            </a:r>
            <a:r>
              <a:rPr lang="de-CH" dirty="0" err="1"/>
              <a:t>ea</a:t>
            </a:r>
            <a:r>
              <a:rPr lang="de-CH" dirty="0"/>
              <a:t> </a:t>
            </a:r>
            <a:r>
              <a:rPr lang="de-CH" dirty="0" err="1"/>
              <a:t>rebum</a:t>
            </a:r>
            <a:r>
              <a:rPr lang="de-CH" dirty="0"/>
              <a:t>.</a:t>
            </a:r>
          </a:p>
          <a:p>
            <a:endParaRPr lang="de-CH" dirty="0"/>
          </a:p>
          <a:p>
            <a:pPr lvl="1"/>
            <a:r>
              <a:rPr lang="de-CH" dirty="0" err="1"/>
              <a:t>Bulletpoint</a:t>
            </a:r>
            <a:r>
              <a:rPr lang="de-CH" dirty="0"/>
              <a:t> 1: </a:t>
            </a:r>
            <a:r>
              <a:rPr lang="de-CH" dirty="0" err="1"/>
              <a:t>Lorem</a:t>
            </a:r>
            <a:r>
              <a:rPr lang="de-CH" dirty="0"/>
              <a:t> </a:t>
            </a:r>
            <a:r>
              <a:rPr lang="de-CH" dirty="0" err="1"/>
              <a:t>ipsum</a:t>
            </a:r>
            <a:r>
              <a:rPr lang="de-CH" dirty="0"/>
              <a:t> </a:t>
            </a:r>
            <a:r>
              <a:rPr lang="de-CH" dirty="0" err="1"/>
              <a:t>dolor</a:t>
            </a:r>
            <a:r>
              <a:rPr lang="de-CH" dirty="0"/>
              <a:t> </a:t>
            </a:r>
            <a:r>
              <a:rPr lang="de-CH" dirty="0" err="1"/>
              <a:t>sit</a:t>
            </a:r>
            <a:r>
              <a:rPr lang="de-CH" dirty="0"/>
              <a:t> </a:t>
            </a:r>
            <a:r>
              <a:rPr lang="de-CH" dirty="0" err="1"/>
              <a:t>amet</a:t>
            </a:r>
            <a:r>
              <a:rPr lang="de-CH" dirty="0"/>
              <a:t>, </a:t>
            </a:r>
            <a:r>
              <a:rPr lang="de-CH" dirty="0" err="1"/>
              <a:t>consetetur</a:t>
            </a:r>
            <a:r>
              <a:rPr lang="de-CH" dirty="0"/>
              <a:t> </a:t>
            </a:r>
            <a:r>
              <a:rPr lang="de-CH" dirty="0" err="1"/>
              <a:t>sadipscing</a:t>
            </a:r>
            <a:r>
              <a:rPr lang="de-CH" dirty="0"/>
              <a:t> </a:t>
            </a:r>
            <a:r>
              <a:rPr lang="de-CH" dirty="0" err="1"/>
              <a:t>elitr</a:t>
            </a:r>
            <a:endParaRPr lang="de-CH" dirty="0"/>
          </a:p>
          <a:p>
            <a:pPr lvl="1"/>
            <a:r>
              <a:rPr lang="de-CH" dirty="0" err="1"/>
              <a:t>Bulletpoint</a:t>
            </a:r>
            <a:r>
              <a:rPr lang="de-CH" dirty="0"/>
              <a:t> 1: </a:t>
            </a:r>
            <a:r>
              <a:rPr lang="de-CH" dirty="0" err="1"/>
              <a:t>Lorem</a:t>
            </a:r>
            <a:r>
              <a:rPr lang="de-CH" dirty="0"/>
              <a:t> </a:t>
            </a:r>
            <a:r>
              <a:rPr lang="de-CH" dirty="0" err="1"/>
              <a:t>ipsum</a:t>
            </a:r>
            <a:r>
              <a:rPr lang="de-CH" dirty="0"/>
              <a:t> </a:t>
            </a:r>
            <a:r>
              <a:rPr lang="de-CH" dirty="0" err="1"/>
              <a:t>dolor</a:t>
            </a:r>
            <a:r>
              <a:rPr lang="de-CH" dirty="0"/>
              <a:t> </a:t>
            </a:r>
            <a:r>
              <a:rPr lang="de-CH" dirty="0" err="1"/>
              <a:t>sit</a:t>
            </a:r>
            <a:r>
              <a:rPr lang="de-CH" dirty="0"/>
              <a:t> </a:t>
            </a:r>
            <a:r>
              <a:rPr lang="de-CH" dirty="0" err="1"/>
              <a:t>amet</a:t>
            </a:r>
            <a:r>
              <a:rPr lang="de-CH" dirty="0"/>
              <a:t>, </a:t>
            </a:r>
            <a:r>
              <a:rPr lang="de-CH" dirty="0" err="1"/>
              <a:t>consetetur</a:t>
            </a:r>
            <a:r>
              <a:rPr lang="de-CH" dirty="0"/>
              <a:t> </a:t>
            </a:r>
            <a:r>
              <a:rPr lang="de-CH" dirty="0" err="1"/>
              <a:t>sadipscing</a:t>
            </a:r>
            <a:r>
              <a:rPr lang="de-CH" dirty="0"/>
              <a:t> </a:t>
            </a:r>
            <a:r>
              <a:rPr lang="de-CH" dirty="0" err="1"/>
              <a:t>elitr</a:t>
            </a:r>
            <a:endParaRPr lang="de-CH" dirty="0"/>
          </a:p>
          <a:p>
            <a:pPr lvl="1"/>
            <a:r>
              <a:rPr lang="de-CH" dirty="0" err="1"/>
              <a:t>Bulletpoint</a:t>
            </a:r>
            <a:r>
              <a:rPr lang="de-CH" dirty="0"/>
              <a:t> 1: </a:t>
            </a:r>
            <a:r>
              <a:rPr lang="de-CH" dirty="0" err="1"/>
              <a:t>Lorem</a:t>
            </a:r>
            <a:r>
              <a:rPr lang="de-CH" dirty="0"/>
              <a:t> </a:t>
            </a:r>
            <a:r>
              <a:rPr lang="de-CH" dirty="0" err="1"/>
              <a:t>ipsum</a:t>
            </a:r>
            <a:r>
              <a:rPr lang="de-CH" dirty="0"/>
              <a:t> </a:t>
            </a:r>
            <a:r>
              <a:rPr lang="de-CH" dirty="0" err="1"/>
              <a:t>dolor</a:t>
            </a:r>
            <a:r>
              <a:rPr lang="de-CH" dirty="0"/>
              <a:t> </a:t>
            </a:r>
            <a:r>
              <a:rPr lang="de-CH" dirty="0" err="1"/>
              <a:t>sit</a:t>
            </a:r>
            <a:r>
              <a:rPr lang="de-CH" dirty="0"/>
              <a:t> </a:t>
            </a:r>
            <a:r>
              <a:rPr lang="de-CH" dirty="0" err="1"/>
              <a:t>amet</a:t>
            </a:r>
            <a:r>
              <a:rPr lang="de-CH" dirty="0"/>
              <a:t>, </a:t>
            </a:r>
            <a:r>
              <a:rPr lang="de-CH" dirty="0" err="1"/>
              <a:t>consetetur</a:t>
            </a:r>
            <a:r>
              <a:rPr lang="de-CH" dirty="0"/>
              <a:t> </a:t>
            </a:r>
            <a:r>
              <a:rPr lang="de-CH" dirty="0" err="1"/>
              <a:t>sadipscing</a:t>
            </a:r>
            <a:r>
              <a:rPr lang="de-CH" dirty="0"/>
              <a:t> </a:t>
            </a:r>
            <a:r>
              <a:rPr lang="de-CH" dirty="0" err="1"/>
              <a:t>elitr</a:t>
            </a:r>
            <a:endParaRPr lang="de-CH" dirty="0"/>
          </a:p>
        </p:txBody>
      </p:sp>
      <p:sp>
        <p:nvSpPr>
          <p:cNvPr id="10" name="Title 1">
            <a:extLst>
              <a:ext uri="{FF2B5EF4-FFF2-40B4-BE49-F238E27FC236}">
                <a16:creationId xmlns:a16="http://schemas.microsoft.com/office/drawing/2014/main" id="{11228367-2148-4750-BB4A-02D508200462}"/>
              </a:ext>
            </a:extLst>
          </p:cNvPr>
          <p:cNvSpPr>
            <a:spLocks noGrp="1"/>
          </p:cNvSpPr>
          <p:nvPr>
            <p:ph type="title" hasCustomPrompt="1"/>
          </p:nvPr>
        </p:nvSpPr>
        <p:spPr>
          <a:xfrm>
            <a:off x="1003300" y="1361139"/>
            <a:ext cx="10168128" cy="593101"/>
          </a:xfrm>
        </p:spPr>
        <p:txBody>
          <a:bodyPr anchor="b"/>
          <a:lstStyle>
            <a:lvl1pPr>
              <a:defRPr/>
            </a:lvl1pPr>
          </a:lstStyle>
          <a:p>
            <a:r>
              <a:rPr lang="de-CH" noProof="0"/>
              <a:t>Titel einfügen</a:t>
            </a:r>
          </a:p>
        </p:txBody>
      </p:sp>
      <p:sp>
        <p:nvSpPr>
          <p:cNvPr id="11" name="Footer Placeholder 4">
            <a:extLst>
              <a:ext uri="{FF2B5EF4-FFF2-40B4-BE49-F238E27FC236}">
                <a16:creationId xmlns:a16="http://schemas.microsoft.com/office/drawing/2014/main" id="{A9EFD834-77D5-48F1-B0FA-A2154B6EEAAD}"/>
              </a:ext>
            </a:extLst>
          </p:cNvPr>
          <p:cNvSpPr>
            <a:spLocks noGrp="1"/>
          </p:cNvSpPr>
          <p:nvPr>
            <p:ph type="ftr" sz="quarter" idx="3"/>
          </p:nvPr>
        </p:nvSpPr>
        <p:spPr>
          <a:xfrm>
            <a:off x="20330819" y="12685145"/>
            <a:ext cx="3053396" cy="185482"/>
          </a:xfrm>
          <a:prstGeom prst="rect">
            <a:avLst/>
          </a:prstGeom>
        </p:spPr>
        <p:txBody>
          <a:bodyPr vert="horz" lIns="0" tIns="0" rIns="0" bIns="0" rtlCol="0" anchor="ctr">
            <a:noAutofit/>
          </a:bodyPr>
          <a:lstStyle>
            <a:lvl1pPr algn="r">
              <a:defRPr lang="en-US" sz="1600">
                <a:solidFill>
                  <a:schemeClr val="tx1"/>
                </a:solidFill>
              </a:defRPr>
            </a:lvl1pPr>
          </a:lstStyle>
          <a:p>
            <a:r>
              <a:rPr lang="de-CH" dirty="0"/>
              <a:t>Seite </a:t>
            </a:r>
            <a:fld id="{86B585F8-2033-43C0-8CDE-307184B088E2}" type="slidenum">
              <a:rPr lang="de-CH" smtClean="0"/>
              <a:pPr/>
              <a:t>‹Nr.›</a:t>
            </a:fld>
            <a:endParaRPr lang="de-CH" dirty="0"/>
          </a:p>
        </p:txBody>
      </p:sp>
    </p:spTree>
    <p:extLst>
      <p:ext uri="{BB962C8B-B14F-4D97-AF65-F5344CB8AC3E}">
        <p14:creationId xmlns:p14="http://schemas.microsoft.com/office/powerpoint/2010/main" val="1285215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mit Bild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C3DD274-0081-4267-A5E5-76A5876FE7B9}"/>
              </a:ext>
            </a:extLst>
          </p:cNvPr>
          <p:cNvSpPr>
            <a:spLocks noGrp="1"/>
          </p:cNvSpPr>
          <p:nvPr>
            <p:ph type="dt" sz="half" idx="10"/>
          </p:nvPr>
        </p:nvSpPr>
        <p:spPr/>
        <p:txBody>
          <a:bodyPr/>
          <a:lstStyle/>
          <a:p>
            <a:fld id="{7B8D182F-70B1-4740-98DE-36A0D400C0DB}" type="datetime4">
              <a:rPr lang="de-CH" smtClean="0"/>
              <a:t>16. Juli 2025</a:t>
            </a:fld>
            <a:endParaRPr lang="en-US"/>
          </a:p>
        </p:txBody>
      </p:sp>
      <p:sp>
        <p:nvSpPr>
          <p:cNvPr id="4" name="Footer Placeholder 3">
            <a:extLst>
              <a:ext uri="{FF2B5EF4-FFF2-40B4-BE49-F238E27FC236}">
                <a16:creationId xmlns:a16="http://schemas.microsoft.com/office/drawing/2014/main" id="{6D23669B-0DDB-4583-AD51-9435F83FB886}"/>
              </a:ext>
            </a:extLst>
          </p:cNvPr>
          <p:cNvSpPr>
            <a:spLocks noGrp="1"/>
          </p:cNvSpPr>
          <p:nvPr>
            <p:ph type="ftr" sz="quarter" idx="11"/>
          </p:nvPr>
        </p:nvSpPr>
        <p:spPr/>
        <p:txBody>
          <a:bodyPr/>
          <a:lstStyle/>
          <a:p>
            <a:r>
              <a:rPr lang="de-CH" noProof="0"/>
              <a:t>Seite ‹Nr.›</a:t>
            </a:r>
          </a:p>
        </p:txBody>
      </p:sp>
      <p:sp>
        <p:nvSpPr>
          <p:cNvPr id="8" name="Text Placeholder 7">
            <a:extLst>
              <a:ext uri="{FF2B5EF4-FFF2-40B4-BE49-F238E27FC236}">
                <a16:creationId xmlns:a16="http://schemas.microsoft.com/office/drawing/2014/main" id="{A1C8127D-E9F8-4681-B43F-B6F3E3216973}"/>
              </a:ext>
            </a:extLst>
          </p:cNvPr>
          <p:cNvSpPr>
            <a:spLocks noGrp="1"/>
          </p:cNvSpPr>
          <p:nvPr>
            <p:ph type="body" sz="quarter" idx="15" hasCustomPrompt="1"/>
          </p:nvPr>
        </p:nvSpPr>
        <p:spPr>
          <a:xfrm>
            <a:off x="1003301" y="3651250"/>
            <a:ext cx="8578849" cy="8702677"/>
          </a:xfrm>
        </p:spPr>
        <p:txBody>
          <a:bodyPr/>
          <a:lstStyle>
            <a:lvl1pPr>
              <a:defRPr/>
            </a:lvl1pPr>
            <a:lvl2pPr>
              <a:defRPr/>
            </a:lvl2pPr>
            <a:lvl3pPr>
              <a:defRPr/>
            </a:lvl3pPr>
            <a:lvl4pPr>
              <a:defRPr/>
            </a:lvl4pPr>
            <a:lvl5pPr>
              <a:defRPr/>
            </a:lvl5pPr>
          </a:lstStyle>
          <a:p>
            <a:pPr lvl="0"/>
            <a:r>
              <a:rPr lang="en-US" err="1"/>
              <a:t>Textebene</a:t>
            </a:r>
            <a:r>
              <a:rPr lang="en-US"/>
              <a:t> (Level 1)</a:t>
            </a:r>
          </a:p>
          <a:p>
            <a:pPr lvl="1"/>
            <a:r>
              <a:rPr lang="de-CH" noProof="0"/>
              <a:t>Erste Aufzählungsebene (Level 2)</a:t>
            </a:r>
            <a:endParaRPr lang="en-US"/>
          </a:p>
          <a:p>
            <a:pPr lvl="2"/>
            <a:r>
              <a:rPr lang="de-CH" noProof="0"/>
              <a:t>Zweite Aufzählungsebene (Level 3)</a:t>
            </a:r>
            <a:endParaRPr lang="en-US"/>
          </a:p>
          <a:p>
            <a:pPr lvl="3"/>
            <a:r>
              <a:rPr lang="de-CH" noProof="0"/>
              <a:t>Textüberschrift (Level 4)</a:t>
            </a:r>
            <a:endParaRPr lang="en-US"/>
          </a:p>
          <a:p>
            <a:pPr lvl="4"/>
            <a:r>
              <a:rPr lang="de-CH" noProof="0"/>
              <a:t>Kleinere Textebene, 24pt (Level 5)</a:t>
            </a:r>
            <a:endParaRPr lang="en-US"/>
          </a:p>
        </p:txBody>
      </p:sp>
      <p:sp>
        <p:nvSpPr>
          <p:cNvPr id="10" name="Picture Placeholder 16">
            <a:extLst>
              <a:ext uri="{FF2B5EF4-FFF2-40B4-BE49-F238E27FC236}">
                <a16:creationId xmlns:a16="http://schemas.microsoft.com/office/drawing/2014/main" id="{657A9C58-342D-4D2E-A65C-FD7EA89C5136}"/>
              </a:ext>
            </a:extLst>
          </p:cNvPr>
          <p:cNvSpPr>
            <a:spLocks noGrp="1"/>
          </p:cNvSpPr>
          <p:nvPr>
            <p:ph type="pic" sz="quarter" idx="13"/>
          </p:nvPr>
        </p:nvSpPr>
        <p:spPr>
          <a:xfrm>
            <a:off x="10103562" y="3412066"/>
            <a:ext cx="14280438" cy="10303934"/>
          </a:xfrm>
          <a:prstGeom prst="rect">
            <a:avLst/>
          </a:prstGeom>
          <a:solidFill>
            <a:schemeClr val="bg1">
              <a:lumMod val="95000"/>
            </a:schemeClr>
          </a:solidFill>
        </p:spPr>
        <p:txBody>
          <a:bodyPr anchor="ctr"/>
          <a:lstStyle>
            <a:lvl1pPr algn="ctr">
              <a:defRPr/>
            </a:lvl1pPr>
          </a:lstStyle>
          <a:p>
            <a:r>
              <a:rPr lang="de-DE"/>
              <a:t>Bild durch Klicken auf Symbol hinzufügen</a:t>
            </a:r>
            <a:endParaRPr lang="en-US"/>
          </a:p>
        </p:txBody>
      </p:sp>
      <p:sp>
        <p:nvSpPr>
          <p:cNvPr id="9" name="Title 1">
            <a:extLst>
              <a:ext uri="{FF2B5EF4-FFF2-40B4-BE49-F238E27FC236}">
                <a16:creationId xmlns:a16="http://schemas.microsoft.com/office/drawing/2014/main" id="{0928EF62-FB75-4E1F-8AA9-487AA4A774FB}"/>
              </a:ext>
            </a:extLst>
          </p:cNvPr>
          <p:cNvSpPr>
            <a:spLocks noGrp="1"/>
          </p:cNvSpPr>
          <p:nvPr>
            <p:ph type="title" hasCustomPrompt="1"/>
          </p:nvPr>
        </p:nvSpPr>
        <p:spPr>
          <a:xfrm>
            <a:off x="1003300" y="1361139"/>
            <a:ext cx="8578849" cy="593101"/>
          </a:xfrm>
        </p:spPr>
        <p:txBody>
          <a:bodyPr anchor="b"/>
          <a:lstStyle>
            <a:lvl1pPr>
              <a:defRPr/>
            </a:lvl1pPr>
          </a:lstStyle>
          <a:p>
            <a:r>
              <a:rPr lang="de-CH" noProof="0"/>
              <a:t>Titel einfügen</a:t>
            </a:r>
          </a:p>
        </p:txBody>
      </p:sp>
    </p:spTree>
    <p:extLst>
      <p:ext uri="{BB962C8B-B14F-4D97-AF65-F5344CB8AC3E}">
        <p14:creationId xmlns:p14="http://schemas.microsoft.com/office/powerpoint/2010/main" val="2283202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Foli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89D196-AE26-49F9-B103-78D647A7150F}"/>
              </a:ext>
            </a:extLst>
          </p:cNvPr>
          <p:cNvSpPr>
            <a:spLocks noGrp="1"/>
          </p:cNvSpPr>
          <p:nvPr>
            <p:ph type="dt" sz="half" idx="10"/>
          </p:nvPr>
        </p:nvSpPr>
        <p:spPr/>
        <p:txBody>
          <a:bodyPr/>
          <a:lstStyle/>
          <a:p>
            <a:fld id="{51285974-9671-41BE-9B3E-C1E52CCE6CE5}" type="datetime4">
              <a:rPr lang="de-CH" smtClean="0"/>
              <a:t>16. Juli 2025</a:t>
            </a:fld>
            <a:endParaRPr lang="en-US"/>
          </a:p>
        </p:txBody>
      </p:sp>
      <p:sp>
        <p:nvSpPr>
          <p:cNvPr id="7" name="Picture Placeholder 16">
            <a:extLst>
              <a:ext uri="{FF2B5EF4-FFF2-40B4-BE49-F238E27FC236}">
                <a16:creationId xmlns:a16="http://schemas.microsoft.com/office/drawing/2014/main" id="{A5DDA2B4-AD70-401C-9C49-03B19A379754}"/>
              </a:ext>
            </a:extLst>
          </p:cNvPr>
          <p:cNvSpPr>
            <a:spLocks noGrp="1"/>
          </p:cNvSpPr>
          <p:nvPr>
            <p:ph type="pic" sz="quarter" idx="13"/>
          </p:nvPr>
        </p:nvSpPr>
        <p:spPr>
          <a:xfrm>
            <a:off x="0" y="0"/>
            <a:ext cx="20351894" cy="12016937"/>
          </a:xfrm>
          <a:prstGeom prst="rect">
            <a:avLst/>
          </a:prstGeom>
          <a:solidFill>
            <a:schemeClr val="bg1">
              <a:lumMod val="95000"/>
            </a:schemeClr>
          </a:solidFill>
        </p:spPr>
        <p:txBody>
          <a:bodyPr anchor="ctr"/>
          <a:lstStyle>
            <a:lvl1pPr algn="ctr">
              <a:defRPr/>
            </a:lvl1pPr>
          </a:lstStyle>
          <a:p>
            <a:r>
              <a:rPr lang="de-DE" noProof="0"/>
              <a:t>Bild durch Klicken auf Symbol hinzufügen</a:t>
            </a:r>
            <a:endParaRPr lang="de-CH" noProof="0"/>
          </a:p>
        </p:txBody>
      </p:sp>
      <p:sp>
        <p:nvSpPr>
          <p:cNvPr id="8" name="Text Placeholder 26">
            <a:extLst>
              <a:ext uri="{FF2B5EF4-FFF2-40B4-BE49-F238E27FC236}">
                <a16:creationId xmlns:a16="http://schemas.microsoft.com/office/drawing/2014/main" id="{4E33B494-B393-4D3A-A2AE-7BF9C06D8493}"/>
              </a:ext>
            </a:extLst>
          </p:cNvPr>
          <p:cNvSpPr>
            <a:spLocks noGrp="1"/>
          </p:cNvSpPr>
          <p:nvPr>
            <p:ph type="body" sz="quarter" idx="14"/>
          </p:nvPr>
        </p:nvSpPr>
        <p:spPr>
          <a:xfrm>
            <a:off x="20516850" y="11016809"/>
            <a:ext cx="2870200" cy="1000128"/>
          </a:xfrm>
          <a:prstGeom prst="rect">
            <a:avLst/>
          </a:prstGeom>
        </p:spPr>
        <p:txBody>
          <a:bodyPr anchor="b"/>
          <a:lstStyle>
            <a:lvl1pPr>
              <a:spcBef>
                <a:spcPts val="0"/>
              </a:spcBef>
              <a:defRPr sz="2000"/>
            </a:lvl1pPr>
          </a:lstStyle>
          <a:p>
            <a:pPr lvl="0"/>
            <a:r>
              <a:rPr lang="de-DE" noProof="0"/>
              <a:t>Mastertextformat bearbeiten</a:t>
            </a:r>
          </a:p>
        </p:txBody>
      </p:sp>
      <p:sp>
        <p:nvSpPr>
          <p:cNvPr id="9" name="Footer Placeholder 4">
            <a:extLst>
              <a:ext uri="{FF2B5EF4-FFF2-40B4-BE49-F238E27FC236}">
                <a16:creationId xmlns:a16="http://schemas.microsoft.com/office/drawing/2014/main" id="{6879B38E-85FA-4795-80DA-3180FC1123F3}"/>
              </a:ext>
            </a:extLst>
          </p:cNvPr>
          <p:cNvSpPr>
            <a:spLocks noGrp="1"/>
          </p:cNvSpPr>
          <p:nvPr>
            <p:ph type="ftr" sz="quarter" idx="3"/>
          </p:nvPr>
        </p:nvSpPr>
        <p:spPr>
          <a:xfrm>
            <a:off x="20330819" y="12685145"/>
            <a:ext cx="3053396" cy="185482"/>
          </a:xfrm>
          <a:prstGeom prst="rect">
            <a:avLst/>
          </a:prstGeom>
        </p:spPr>
        <p:txBody>
          <a:bodyPr vert="horz" lIns="0" tIns="0" rIns="0" bIns="0" rtlCol="0" anchor="ctr">
            <a:noAutofit/>
          </a:bodyPr>
          <a:lstStyle>
            <a:lvl1pPr algn="r">
              <a:defRPr lang="en-US" sz="1600">
                <a:solidFill>
                  <a:schemeClr val="tx1"/>
                </a:solidFill>
              </a:defRPr>
            </a:lvl1pPr>
          </a:lstStyle>
          <a:p>
            <a:r>
              <a:rPr lang="de-CH" dirty="0"/>
              <a:t>Seite </a:t>
            </a:r>
            <a:fld id="{86B585F8-2033-43C0-8CDE-307184B088E2}" type="slidenum">
              <a:rPr lang="de-CH" smtClean="0"/>
              <a:pPr/>
              <a:t>‹Nr.›</a:t>
            </a:fld>
            <a:endParaRPr lang="de-CH" dirty="0"/>
          </a:p>
        </p:txBody>
      </p:sp>
    </p:spTree>
    <p:extLst>
      <p:ext uri="{BB962C8B-B14F-4D97-AF65-F5344CB8AC3E}">
        <p14:creationId xmlns:p14="http://schemas.microsoft.com/office/powerpoint/2010/main" val="2068002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Übernahme Layout">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6C10928-4E14-4EA1-A12C-5AD2CB6CCADE}"/>
              </a:ext>
            </a:extLst>
          </p:cNvPr>
          <p:cNvSpPr>
            <a:spLocks noGrp="1"/>
          </p:cNvSpPr>
          <p:nvPr>
            <p:ph type="dt" sz="half" idx="2"/>
          </p:nvPr>
        </p:nvSpPr>
        <p:spPr>
          <a:xfrm>
            <a:off x="1837692" y="12685145"/>
            <a:ext cx="3053396" cy="185482"/>
          </a:xfrm>
          <a:prstGeom prst="rect">
            <a:avLst/>
          </a:prstGeom>
        </p:spPr>
        <p:txBody>
          <a:bodyPr vert="horz" lIns="0" tIns="0" rIns="0" bIns="0" rtlCol="0" anchor="ctr">
            <a:noAutofit/>
          </a:bodyPr>
          <a:lstStyle>
            <a:lvl1pPr algn="l">
              <a:defRPr sz="1600">
                <a:solidFill>
                  <a:schemeClr val="tx1"/>
                </a:solidFill>
              </a:defRPr>
            </a:lvl1pPr>
          </a:lstStyle>
          <a:p>
            <a:fld id="{4AC0DD6D-4CF4-4A78-B952-E31DC1F10591}" type="datetime4">
              <a:rPr lang="de-CH" noProof="0" smtClean="0"/>
              <a:t>16. Juli 2025</a:t>
            </a:fld>
            <a:endParaRPr lang="de-CH" noProof="0"/>
          </a:p>
        </p:txBody>
      </p:sp>
      <p:sp>
        <p:nvSpPr>
          <p:cNvPr id="5" name="Content Placeholder 4">
            <a:extLst>
              <a:ext uri="{FF2B5EF4-FFF2-40B4-BE49-F238E27FC236}">
                <a16:creationId xmlns:a16="http://schemas.microsoft.com/office/drawing/2014/main" id="{CD9F73D3-61DF-487A-A095-9ABE52E7CFAD}"/>
              </a:ext>
            </a:extLst>
          </p:cNvPr>
          <p:cNvSpPr>
            <a:spLocks noGrp="1"/>
          </p:cNvSpPr>
          <p:nvPr>
            <p:ph sz="quarter" idx="10"/>
          </p:nvPr>
        </p:nvSpPr>
        <p:spPr>
          <a:xfrm>
            <a:off x="1003300" y="3651250"/>
            <a:ext cx="22380918" cy="8702675"/>
          </a:xfrm>
        </p:spPr>
        <p:txBody>
          <a:bodyPr/>
          <a:lstStyle>
            <a:lvl1pPr>
              <a:defRPr/>
            </a:lvl1pPr>
            <a:lvl2pPr>
              <a:defRPr/>
            </a:lvl2pPr>
            <a:lvl3pPr>
              <a:defRPr/>
            </a:lvl3pPr>
            <a:lvl4pPr>
              <a:defRPr/>
            </a:lvl4pPr>
            <a:lvl5pPr>
              <a:defRPr/>
            </a:lvl5pPr>
          </a:lstStyle>
          <a:p>
            <a:pPr marL="0" marR="0" lvl="0" indent="0" algn="l" defTabSz="1828800" rtl="0" eaLnBrk="1" fontAlgn="auto" latinLnBrk="0" hangingPunct="1">
              <a:lnSpc>
                <a:spcPct val="120000"/>
              </a:lnSpc>
              <a:spcBef>
                <a:spcPts val="2000"/>
              </a:spcBef>
              <a:spcAft>
                <a:spcPts val="0"/>
              </a:spcAft>
              <a:buClrTx/>
              <a:buSzTx/>
              <a:buFont typeface="Arial" panose="020B0604020202020204" pitchFamily="34" charset="0"/>
              <a:buNone/>
              <a:tabLst/>
              <a:defRPr/>
            </a:pPr>
            <a:r>
              <a:rPr lang="de-DE"/>
              <a:t>Mastertextformat bearbeiten</a:t>
            </a:r>
          </a:p>
          <a:p>
            <a:pPr marL="0" marR="0" lvl="1" indent="0" algn="l" defTabSz="1828800" rtl="0" eaLnBrk="1" fontAlgn="auto" latinLnBrk="0" hangingPunct="1">
              <a:lnSpc>
                <a:spcPct val="120000"/>
              </a:lnSpc>
              <a:spcBef>
                <a:spcPts val="2000"/>
              </a:spcBef>
              <a:spcAft>
                <a:spcPts val="0"/>
              </a:spcAft>
              <a:buClrTx/>
              <a:buSzTx/>
              <a:buFont typeface="Arial" panose="020B0604020202020204" pitchFamily="34" charset="0"/>
              <a:buNone/>
              <a:tabLst/>
              <a:defRPr/>
            </a:pPr>
            <a:r>
              <a:rPr lang="de-DE"/>
              <a:t>Zweite Ebene</a:t>
            </a:r>
          </a:p>
        </p:txBody>
      </p:sp>
      <p:sp>
        <p:nvSpPr>
          <p:cNvPr id="3" name="Titel 2">
            <a:extLst>
              <a:ext uri="{FF2B5EF4-FFF2-40B4-BE49-F238E27FC236}">
                <a16:creationId xmlns:a16="http://schemas.microsoft.com/office/drawing/2014/main" id="{12D59327-8DF3-4838-BF12-61EBE9590E66}"/>
              </a:ext>
            </a:extLst>
          </p:cNvPr>
          <p:cNvSpPr>
            <a:spLocks noGrp="1"/>
          </p:cNvSpPr>
          <p:nvPr>
            <p:ph type="title"/>
          </p:nvPr>
        </p:nvSpPr>
        <p:spPr/>
        <p:txBody>
          <a:bodyPr/>
          <a:lstStyle/>
          <a:p>
            <a:r>
              <a:rPr lang="de-DE"/>
              <a:t>Mastertitelformat bearbeiten</a:t>
            </a:r>
            <a:endParaRPr lang="en-US" dirty="0"/>
          </a:p>
        </p:txBody>
      </p:sp>
      <p:sp>
        <p:nvSpPr>
          <p:cNvPr id="10" name="Footer Placeholder 4">
            <a:extLst>
              <a:ext uri="{FF2B5EF4-FFF2-40B4-BE49-F238E27FC236}">
                <a16:creationId xmlns:a16="http://schemas.microsoft.com/office/drawing/2014/main" id="{883AD271-9F71-471D-B629-C308DC5F9014}"/>
              </a:ext>
            </a:extLst>
          </p:cNvPr>
          <p:cNvSpPr>
            <a:spLocks noGrp="1"/>
          </p:cNvSpPr>
          <p:nvPr>
            <p:ph type="ftr" sz="quarter" idx="3"/>
          </p:nvPr>
        </p:nvSpPr>
        <p:spPr>
          <a:xfrm>
            <a:off x="20330819" y="12685145"/>
            <a:ext cx="3053396" cy="185482"/>
          </a:xfrm>
          <a:prstGeom prst="rect">
            <a:avLst/>
          </a:prstGeom>
        </p:spPr>
        <p:txBody>
          <a:bodyPr vert="horz" lIns="0" tIns="0" rIns="0" bIns="0" rtlCol="0" anchor="ctr">
            <a:noAutofit/>
          </a:bodyPr>
          <a:lstStyle>
            <a:lvl1pPr algn="r">
              <a:defRPr lang="en-US" sz="1600">
                <a:solidFill>
                  <a:schemeClr val="tx1"/>
                </a:solidFill>
              </a:defRPr>
            </a:lvl1pPr>
          </a:lstStyle>
          <a:p>
            <a:r>
              <a:rPr lang="de-CH" dirty="0"/>
              <a:t>Seite </a:t>
            </a:r>
            <a:fld id="{F6D6BDF2-272F-4256-ACF1-DEAEC48BAB75}" type="slidenum">
              <a:rPr lang="de-CH" smtClean="0"/>
              <a:pPr/>
              <a:t>‹Nr.›</a:t>
            </a:fld>
            <a:endParaRPr lang="de-CH" dirty="0"/>
          </a:p>
        </p:txBody>
      </p:sp>
    </p:spTree>
    <p:extLst>
      <p:ext uri="{BB962C8B-B14F-4D97-AF65-F5344CB8AC3E}">
        <p14:creationId xmlns:p14="http://schemas.microsoft.com/office/powerpoint/2010/main" val="1906353275"/>
      </p:ext>
    </p:extLst>
  </p:cSld>
  <p:clrMapOvr>
    <a:masterClrMapping/>
  </p:clrMapOvr>
  <p:hf sldNum="0" hdr="0" ft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anke Folie neutr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3DBD525-8EB4-4EDB-93B2-A7F92EDA8A5C}"/>
              </a:ext>
            </a:extLst>
          </p:cNvPr>
          <p:cNvSpPr>
            <a:spLocks noGrp="1"/>
          </p:cNvSpPr>
          <p:nvPr>
            <p:ph type="ctrTitle" hasCustomPrompt="1"/>
          </p:nvPr>
        </p:nvSpPr>
        <p:spPr>
          <a:xfrm>
            <a:off x="1004755" y="3099817"/>
            <a:ext cx="10176561" cy="1886614"/>
          </a:xfrm>
        </p:spPr>
        <p:txBody>
          <a:bodyPr anchor="b"/>
          <a:lstStyle>
            <a:lvl1pPr algn="l">
              <a:lnSpc>
                <a:spcPct val="100000"/>
              </a:lnSpc>
              <a:defRPr sz="6000"/>
            </a:lvl1pPr>
          </a:lstStyle>
          <a:p>
            <a:r>
              <a:rPr lang="de-CH" noProof="0" dirty="0"/>
              <a:t>Danke!
</a:t>
            </a:r>
          </a:p>
        </p:txBody>
      </p:sp>
      <p:pic>
        <p:nvPicPr>
          <p:cNvPr id="11" name="Bild" descr="Bild">
            <a:extLst>
              <a:ext uri="{FF2B5EF4-FFF2-40B4-BE49-F238E27FC236}">
                <a16:creationId xmlns:a16="http://schemas.microsoft.com/office/drawing/2014/main" id="{1170F23D-36BD-4313-B16F-31E325E7BF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300" y="12687890"/>
            <a:ext cx="1838907" cy="170860"/>
          </a:xfrm>
          <a:prstGeom prst="rect">
            <a:avLst/>
          </a:prstGeom>
          <a:ln w="12700">
            <a:miter lim="400000"/>
          </a:ln>
        </p:spPr>
      </p:pic>
      <p:pic>
        <p:nvPicPr>
          <p:cNvPr id="5" name="Grafik 4">
            <a:extLst>
              <a:ext uri="{FF2B5EF4-FFF2-40B4-BE49-F238E27FC236}">
                <a16:creationId xmlns:a16="http://schemas.microsoft.com/office/drawing/2014/main" id="{974BF0F4-E27B-262C-1482-EF2B762D30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5479" y="865721"/>
            <a:ext cx="4040545" cy="623725"/>
          </a:xfrm>
          <a:prstGeom prst="rect">
            <a:avLst/>
          </a:prstGeom>
        </p:spPr>
      </p:pic>
    </p:spTree>
    <p:extLst>
      <p:ext uri="{BB962C8B-B14F-4D97-AF65-F5344CB8AC3E}">
        <p14:creationId xmlns:p14="http://schemas.microsoft.com/office/powerpoint/2010/main" val="789805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anke Foli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3DBD525-8EB4-4EDB-93B2-A7F92EDA8A5C}"/>
              </a:ext>
            </a:extLst>
          </p:cNvPr>
          <p:cNvSpPr>
            <a:spLocks noGrp="1"/>
          </p:cNvSpPr>
          <p:nvPr>
            <p:ph type="ctrTitle" hasCustomPrompt="1"/>
          </p:nvPr>
        </p:nvSpPr>
        <p:spPr>
          <a:xfrm>
            <a:off x="1004755" y="3099817"/>
            <a:ext cx="10176561" cy="1886614"/>
          </a:xfrm>
        </p:spPr>
        <p:txBody>
          <a:bodyPr anchor="b"/>
          <a:lstStyle>
            <a:lvl1pPr algn="l">
              <a:lnSpc>
                <a:spcPct val="100000"/>
              </a:lnSpc>
              <a:defRPr sz="6000"/>
            </a:lvl1pPr>
          </a:lstStyle>
          <a:p>
            <a:r>
              <a:rPr lang="de-CH" noProof="0" dirty="0"/>
              <a:t>Danke!
</a:t>
            </a:r>
          </a:p>
        </p:txBody>
      </p:sp>
      <p:pic>
        <p:nvPicPr>
          <p:cNvPr id="11" name="Bild" descr="Bild">
            <a:extLst>
              <a:ext uri="{FF2B5EF4-FFF2-40B4-BE49-F238E27FC236}">
                <a16:creationId xmlns:a16="http://schemas.microsoft.com/office/drawing/2014/main" id="{1170F23D-36BD-4313-B16F-31E325E7BF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300" y="12687890"/>
            <a:ext cx="1838907" cy="170860"/>
          </a:xfrm>
          <a:prstGeom prst="rect">
            <a:avLst/>
          </a:prstGeom>
          <a:ln w="12700">
            <a:miter lim="400000"/>
          </a:ln>
        </p:spPr>
      </p:pic>
      <p:sp>
        <p:nvSpPr>
          <p:cNvPr id="8" name="DN|PlaceholderInline">
            <a:extLst>
              <a:ext uri="{FF2B5EF4-FFF2-40B4-BE49-F238E27FC236}">
                <a16:creationId xmlns:a16="http://schemas.microsoft.com/office/drawing/2014/main" id="{100F95B6-6141-4D77-B127-5639D31F209D}"/>
              </a:ext>
            </a:extLst>
          </p:cNvPr>
          <p:cNvSpPr txBox="1"/>
          <p:nvPr userDrawn="1"/>
        </p:nvSpPr>
        <p:spPr>
          <a:xfrm>
            <a:off x="1034131" y="8269244"/>
            <a:ext cx="16557172" cy="2769989"/>
          </a:xfrm>
          <a:prstGeom prst="rect">
            <a:avLst/>
          </a:prstGeom>
          <a:noFill/>
        </p:spPr>
        <p:txBody>
          <a:bodyPr wrap="square" lIns="0" tIns="0" rIns="0" bIns="0" rtlCol="0">
            <a:spAutoFit/>
          </a:bodyPr>
          <a:lstStyle/>
          <a:p>
            <a:r>
              <a:rPr lang="en-US" sz="2000" b="1" dirty="0"/>
              <a:t>Hochschule Luzern</a:t>
            </a:r>
          </a:p>
          <a:p>
            <a:r>
              <a:rPr lang="en-US" sz="2000" b="1" dirty="0"/>
              <a:t>Soziale Arbeit</a:t>
            </a:r>
          </a:p>
          <a:p>
            <a:r>
              <a:rPr lang="en-US" sz="2000" dirty="0"/>
              <a:t>Institut für Soziokulturelle Entwicklung</a:t>
            </a:r>
          </a:p>
          <a:p>
            <a:r>
              <a:rPr lang="en-US" sz="2000" b="1" dirty="0"/>
              <a:t>Prof. Beatrice Durrer Eggerschwiler</a:t>
            </a:r>
          </a:p>
          <a:p>
            <a:r>
              <a:rPr lang="en-US" sz="2000" dirty="0"/>
              <a:t>Verantwortliche Kompetenzzentrum Stadt- und Regionalentwicklung</a:t>
            </a:r>
          </a:p>
          <a:p>
            <a:r>
              <a:rPr dirty="0"/>
              <a:t> </a:t>
            </a:r>
            <a:endParaRPr lang="en-US" sz="2000" dirty="0"/>
          </a:p>
          <a:p>
            <a:r>
              <a:rPr dirty="0"/>
              <a:t> </a:t>
            </a:r>
            <a:endParaRPr lang="en-US" sz="2000" dirty="0"/>
          </a:p>
          <a:p>
            <a:r>
              <a:rPr lang="en-US" sz="2000" dirty="0"/>
              <a:t>T </a:t>
            </a:r>
            <a:r>
              <a:rPr lang="en-US" sz="2000" dirty="0" err="1"/>
              <a:t>direkt</a:t>
            </a:r>
            <a:r>
              <a:rPr lang="en-US" sz="2000" dirty="0"/>
              <a:t> +41 41 367 49 35</a:t>
            </a:r>
          </a:p>
          <a:p>
            <a:r>
              <a:rPr lang="en-US" sz="2000" dirty="0"/>
              <a:t>beatrice.durrer@hslu.ch</a:t>
            </a:r>
          </a:p>
        </p:txBody>
      </p:sp>
      <p:pic>
        <p:nvPicPr>
          <p:cNvPr id="9" name="Grafik 8">
            <a:extLst>
              <a:ext uri="{FF2B5EF4-FFF2-40B4-BE49-F238E27FC236}">
                <a16:creationId xmlns:a16="http://schemas.microsoft.com/office/drawing/2014/main" id="{C692EBA9-57B2-3137-D5C6-9B6B516A2B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5479" y="865721"/>
            <a:ext cx="4040545" cy="623725"/>
          </a:xfrm>
          <a:prstGeom prst="rect">
            <a:avLst/>
          </a:prstGeom>
        </p:spPr>
      </p:pic>
      <p:pic>
        <p:nvPicPr>
          <p:cNvPr id="2" name="Grafik 1">
            <a:extLst>
              <a:ext uri="{FF2B5EF4-FFF2-40B4-BE49-F238E27FC236}">
                <a16:creationId xmlns:a16="http://schemas.microsoft.com/office/drawing/2014/main" id="{4E8ACEEB-1F9A-DEA0-44A6-4EF4629C5A39}"/>
              </a:ext>
            </a:extLst>
          </p:cNvPr>
          <p:cNvPicPr>
            <a:picLocks noChangeAspect="1"/>
          </p:cNvPicPr>
          <p:nvPr userDrawn="1"/>
        </p:nvPicPr>
        <p:blipFill>
          <a:blip r:embed="rId4"/>
          <a:stretch>
            <a:fillRect/>
          </a:stretch>
        </p:blipFill>
        <p:spPr>
          <a:xfrm>
            <a:off x="10614402" y="2245522"/>
            <a:ext cx="13013858" cy="9660339"/>
          </a:xfrm>
          <a:prstGeom prst="rect">
            <a:avLst/>
          </a:prstGeom>
        </p:spPr>
      </p:pic>
    </p:spTree>
    <p:extLst>
      <p:ext uri="{BB962C8B-B14F-4D97-AF65-F5344CB8AC3E}">
        <p14:creationId xmlns:p14="http://schemas.microsoft.com/office/powerpoint/2010/main" val="2880972470"/>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335EF3A-C4A2-4D4E-806B-4432DB14F019}"/>
              </a:ext>
            </a:extLst>
          </p:cNvPr>
          <p:cNvSpPr>
            <a:spLocks noGrp="1" noChangeArrowheads="1"/>
          </p:cNvSpPr>
          <p:nvPr>
            <p:ph type="sldNum" sz="quarter" idx="10"/>
          </p:nvPr>
        </p:nvSpPr>
        <p:spPr>
          <a:ln/>
        </p:spPr>
        <p:txBody>
          <a:bodyPr/>
          <a:lstStyle>
            <a:lvl1pPr>
              <a:defRPr/>
            </a:lvl1pPr>
          </a:lstStyle>
          <a:p>
            <a:endParaRPr lang="de-CH" altLang="de-DE" dirty="0"/>
          </a:p>
        </p:txBody>
      </p:sp>
    </p:spTree>
    <p:extLst>
      <p:ext uri="{BB962C8B-B14F-4D97-AF65-F5344CB8AC3E}">
        <p14:creationId xmlns:p14="http://schemas.microsoft.com/office/powerpoint/2010/main" val="1427497551"/>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6">
            <a:extLst>
              <a:ext uri="{FF2B5EF4-FFF2-40B4-BE49-F238E27FC236}">
                <a16:creationId xmlns:a16="http://schemas.microsoft.com/office/drawing/2014/main" id="{C53CC567-845D-4270-AC3F-E5694DB63976}"/>
              </a:ext>
            </a:extLst>
          </p:cNvPr>
          <p:cNvSpPr>
            <a:spLocks noGrp="1" noChangeArrowheads="1"/>
          </p:cNvSpPr>
          <p:nvPr>
            <p:ph type="sldNum" sz="quarter" idx="10"/>
          </p:nvPr>
        </p:nvSpPr>
        <p:spPr>
          <a:ln/>
        </p:spPr>
        <p:txBody>
          <a:bodyPr/>
          <a:lstStyle>
            <a:lvl1pPr>
              <a:defRPr/>
            </a:lvl1pPr>
          </a:lstStyle>
          <a:p>
            <a:endParaRPr lang="de-CH" altLang="de-DE" dirty="0"/>
          </a:p>
        </p:txBody>
      </p:sp>
    </p:spTree>
    <p:extLst>
      <p:ext uri="{BB962C8B-B14F-4D97-AF65-F5344CB8AC3E}">
        <p14:creationId xmlns:p14="http://schemas.microsoft.com/office/powerpoint/2010/main" val="3749028067"/>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6C10928-4E14-4EA1-A12C-5AD2CB6CCADE}"/>
              </a:ext>
            </a:extLst>
          </p:cNvPr>
          <p:cNvSpPr>
            <a:spLocks noGrp="1"/>
          </p:cNvSpPr>
          <p:nvPr>
            <p:ph type="dt" sz="half" idx="2"/>
          </p:nvPr>
        </p:nvSpPr>
        <p:spPr>
          <a:xfrm>
            <a:off x="1837692" y="12685145"/>
            <a:ext cx="3053396" cy="185482"/>
          </a:xfrm>
          <a:prstGeom prst="rect">
            <a:avLst/>
          </a:prstGeom>
        </p:spPr>
        <p:txBody>
          <a:bodyPr vert="horz" lIns="0" tIns="0" rIns="0" bIns="0" rtlCol="0" anchor="ctr">
            <a:noAutofit/>
          </a:bodyPr>
          <a:lstStyle>
            <a:lvl1pPr algn="l">
              <a:defRPr sz="1600">
                <a:solidFill>
                  <a:schemeClr val="tx1"/>
                </a:solidFill>
              </a:defRPr>
            </a:lvl1pPr>
          </a:lstStyle>
          <a:p>
            <a:fld id="{ECF0D1EE-778F-468F-8455-0B19FC52DA6C}" type="datetime4">
              <a:rPr lang="de-CH" noProof="0" smtClean="0"/>
              <a:t>16. Juli 2025</a:t>
            </a:fld>
            <a:endParaRPr lang="de-CH" noProof="0"/>
          </a:p>
        </p:txBody>
      </p:sp>
      <p:sp>
        <p:nvSpPr>
          <p:cNvPr id="5" name="Content Placeholder 4">
            <a:extLst>
              <a:ext uri="{FF2B5EF4-FFF2-40B4-BE49-F238E27FC236}">
                <a16:creationId xmlns:a16="http://schemas.microsoft.com/office/drawing/2014/main" id="{CD9F73D3-61DF-487A-A095-9ABE52E7CFAD}"/>
              </a:ext>
            </a:extLst>
          </p:cNvPr>
          <p:cNvSpPr>
            <a:spLocks noGrp="1"/>
          </p:cNvSpPr>
          <p:nvPr>
            <p:ph sz="quarter" idx="10"/>
          </p:nvPr>
        </p:nvSpPr>
        <p:spPr>
          <a:xfrm>
            <a:off x="1003300" y="3651250"/>
            <a:ext cx="22380918" cy="8702675"/>
          </a:xfrm>
        </p:spPr>
        <p:txBody>
          <a:bodyPr/>
          <a:lstStyle>
            <a:lvl1pPr>
              <a:defRPr/>
            </a:lvl1pPr>
            <a:lvl2pPr>
              <a:defRPr/>
            </a:lvl2pPr>
            <a:lvl3pPr>
              <a:defRPr/>
            </a:lvl3pPr>
            <a:lvl4pPr>
              <a:defRPr/>
            </a:lvl4pPr>
            <a:lvl5pPr>
              <a:defRPr/>
            </a:lvl5pPr>
          </a:lstStyle>
          <a:p>
            <a:pPr marL="0" marR="0" lvl="0" indent="0" algn="l" defTabSz="1828800" rtl="0" eaLnBrk="1" fontAlgn="auto" latinLnBrk="0" hangingPunct="1">
              <a:lnSpc>
                <a:spcPct val="120000"/>
              </a:lnSpc>
              <a:spcBef>
                <a:spcPts val="2000"/>
              </a:spcBef>
              <a:spcAft>
                <a:spcPts val="0"/>
              </a:spcAft>
              <a:buClrTx/>
              <a:buSzTx/>
              <a:buFont typeface="Arial" panose="020B0604020202020204" pitchFamily="34" charset="0"/>
              <a:buNone/>
              <a:tabLst/>
              <a:defRPr/>
            </a:pPr>
            <a:r>
              <a:rPr lang="de-DE"/>
              <a:t>Mastertextformat bearbeiten</a:t>
            </a:r>
          </a:p>
        </p:txBody>
      </p:sp>
      <p:sp>
        <p:nvSpPr>
          <p:cNvPr id="3" name="Titel 2">
            <a:extLst>
              <a:ext uri="{FF2B5EF4-FFF2-40B4-BE49-F238E27FC236}">
                <a16:creationId xmlns:a16="http://schemas.microsoft.com/office/drawing/2014/main" id="{12D59327-8DF3-4838-BF12-61EBE9590E66}"/>
              </a:ext>
            </a:extLst>
          </p:cNvPr>
          <p:cNvSpPr>
            <a:spLocks noGrp="1"/>
          </p:cNvSpPr>
          <p:nvPr>
            <p:ph type="title"/>
          </p:nvPr>
        </p:nvSpPr>
        <p:spPr/>
        <p:txBody>
          <a:bodyPr/>
          <a:lstStyle/>
          <a:p>
            <a:r>
              <a:rPr lang="de-DE"/>
              <a:t>Mastertitelformat bearbeiten</a:t>
            </a:r>
            <a:endParaRPr lang="en-US" dirty="0"/>
          </a:p>
        </p:txBody>
      </p:sp>
      <p:sp>
        <p:nvSpPr>
          <p:cNvPr id="10" name="Footer Placeholder 4">
            <a:extLst>
              <a:ext uri="{FF2B5EF4-FFF2-40B4-BE49-F238E27FC236}">
                <a16:creationId xmlns:a16="http://schemas.microsoft.com/office/drawing/2014/main" id="{6A094BBA-AEF9-44C6-B203-2F4F7FA3DDCB}"/>
              </a:ext>
            </a:extLst>
          </p:cNvPr>
          <p:cNvSpPr>
            <a:spLocks noGrp="1"/>
          </p:cNvSpPr>
          <p:nvPr>
            <p:ph type="ftr" sz="quarter" idx="3"/>
          </p:nvPr>
        </p:nvSpPr>
        <p:spPr>
          <a:xfrm>
            <a:off x="20330819" y="12685145"/>
            <a:ext cx="3053396" cy="185482"/>
          </a:xfrm>
          <a:prstGeom prst="rect">
            <a:avLst/>
          </a:prstGeom>
        </p:spPr>
        <p:txBody>
          <a:bodyPr vert="horz" lIns="0" tIns="0" rIns="0" bIns="0" rtlCol="0" anchor="ctr">
            <a:noAutofit/>
          </a:bodyPr>
          <a:lstStyle>
            <a:lvl1pPr algn="r">
              <a:defRPr lang="en-US" sz="1600">
                <a:solidFill>
                  <a:schemeClr val="tx1"/>
                </a:solidFill>
              </a:defRPr>
            </a:lvl1pPr>
          </a:lstStyle>
          <a:p>
            <a:r>
              <a:rPr lang="de-CH" dirty="0"/>
              <a:t>Seite </a:t>
            </a:r>
            <a:fld id="{F6D6BDF2-272F-4256-ACF1-DEAEC48BAB75}" type="slidenum">
              <a:rPr lang="de-CH" smtClean="0"/>
              <a:pPr/>
              <a:t>‹Nr.›</a:t>
            </a:fld>
            <a:endParaRPr lang="de-CH" dirty="0"/>
          </a:p>
        </p:txBody>
      </p:sp>
    </p:spTree>
    <p:extLst>
      <p:ext uri="{BB962C8B-B14F-4D97-AF65-F5344CB8AC3E}">
        <p14:creationId xmlns:p14="http://schemas.microsoft.com/office/powerpoint/2010/main" val="274236626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a:lstStyle/>
          <a:p>
            <a:pPr lvl="0"/>
            <a:r>
              <a:t>Titeltext</a:t>
            </a:r>
          </a:p>
        </p:txBody>
      </p:sp>
      <p:sp>
        <p:nvSpPr>
          <p:cNvPr id="157" name="Shape 157"/>
          <p:cNvSpPr>
            <a:spLocks noGrp="1"/>
          </p:cNvSpPr>
          <p:nvPr>
            <p:ph type="body" idx="1"/>
          </p:nvPr>
        </p:nvSpPr>
        <p:spPr>
          <a:prstGeom prst="rect">
            <a:avLst/>
          </a:prstGeom>
        </p:spPr>
        <p:txBody>
          <a:bodyPr/>
          <a:lstStyle>
            <a:lvl2pPr marL="1101884" indent="-401822">
              <a:spcBef>
                <a:spcPts val="1266"/>
              </a:spcBef>
              <a:buChar char="–"/>
              <a:defRPr sz="5400"/>
            </a:lvl2pPr>
            <a:lvl3pPr marL="1664434" indent="-321458">
              <a:spcBef>
                <a:spcPts val="984"/>
              </a:spcBef>
              <a:defRPr sz="4800"/>
            </a:lvl3pPr>
            <a:lvl4pPr marL="2307348" indent="-321458">
              <a:spcBef>
                <a:spcPts val="844"/>
              </a:spcBef>
              <a:buChar char="–"/>
              <a:defRPr sz="4000"/>
            </a:lvl4pPr>
            <a:lvl5pPr marL="2950262" indent="-321458">
              <a:spcBef>
                <a:spcPts val="844"/>
              </a:spcBef>
              <a:buChar char="»"/>
              <a:defRPr sz="4000"/>
            </a:lvl5pPr>
          </a:lstStyle>
          <a:p>
            <a:pPr lvl="0"/>
            <a:r>
              <a:t>Textebene 1</a:t>
            </a:r>
          </a:p>
          <a:p>
            <a:pPr lvl="1"/>
            <a:r>
              <a:t>Textebene 2</a:t>
            </a:r>
          </a:p>
          <a:p>
            <a:pPr lvl="2"/>
            <a:r>
              <a:t>Textebene 3</a:t>
            </a:r>
          </a:p>
          <a:p>
            <a:pPr lvl="3"/>
            <a:r>
              <a:t>Textebene 4</a:t>
            </a:r>
          </a:p>
          <a:p>
            <a:pPr lvl="4"/>
            <a:r>
              <a:t>Textebene 5</a:t>
            </a:r>
          </a:p>
        </p:txBody>
      </p:sp>
      <p:sp>
        <p:nvSpPr>
          <p:cNvPr id="4" name="Shape 158">
            <a:extLst>
              <a:ext uri="{FF2B5EF4-FFF2-40B4-BE49-F238E27FC236}">
                <a16:creationId xmlns:a16="http://schemas.microsoft.com/office/drawing/2014/main" id="{6F048689-8BF6-4910-ADFE-D4282DF36633}"/>
              </a:ext>
            </a:extLst>
          </p:cNvPr>
          <p:cNvSpPr>
            <a:spLocks noGrp="1"/>
          </p:cNvSpPr>
          <p:nvPr>
            <p:ph type="sldNum" sz="quarter" idx="10"/>
          </p:nvPr>
        </p:nvSpPr>
        <p:spPr>
          <a:xfrm>
            <a:off x="19985569" y="12490451"/>
            <a:ext cx="664632" cy="517526"/>
          </a:xfrm>
        </p:spPr>
        <p:txBody>
          <a:bodyPr/>
          <a:lstStyle>
            <a:lvl1pPr>
              <a:defRPr/>
            </a:lvl1pPr>
          </a:lstStyle>
          <a:p>
            <a:fld id="{BE25ADB0-B378-42A9-907C-EEE4FAF1B574}" type="slidenum">
              <a:rPr lang="de-DE" altLang="de-DE"/>
              <a:pPr/>
              <a:t>‹Nr.›</a:t>
            </a:fld>
            <a:endParaRPr lang="de-DE" altLang="de-DE"/>
          </a:p>
        </p:txBody>
      </p:sp>
    </p:spTree>
    <p:extLst>
      <p:ext uri="{BB962C8B-B14F-4D97-AF65-F5344CB8AC3E}">
        <p14:creationId xmlns:p14="http://schemas.microsoft.com/office/powerpoint/2010/main" val="38013032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E10E1B4C-3036-49EB-A887-FC02E8B5F089}"/>
              </a:ext>
            </a:extLst>
          </p:cNvPr>
          <p:cNvSpPr>
            <a:spLocks noGrp="1"/>
          </p:cNvSpPr>
          <p:nvPr>
            <p:ph type="dt" sz="half" idx="2"/>
          </p:nvPr>
        </p:nvSpPr>
        <p:spPr>
          <a:xfrm>
            <a:off x="1837692" y="12685145"/>
            <a:ext cx="3053396" cy="185482"/>
          </a:xfrm>
          <a:prstGeom prst="rect">
            <a:avLst/>
          </a:prstGeom>
        </p:spPr>
        <p:txBody>
          <a:bodyPr vert="horz" lIns="0" tIns="0" rIns="0" bIns="0" rtlCol="0" anchor="ctr">
            <a:noAutofit/>
          </a:bodyPr>
          <a:lstStyle>
            <a:lvl1pPr algn="l">
              <a:defRPr sz="1600">
                <a:noFill/>
              </a:defRPr>
            </a:lvl1pPr>
          </a:lstStyle>
          <a:p>
            <a:fld id="{7E690F86-00E3-49F7-B7D6-7F602D9532C5}" type="datetime4">
              <a:rPr lang="de-CH" smtClean="0"/>
              <a:t>16. Juli 2025</a:t>
            </a:fld>
            <a:endParaRPr lang="en-US"/>
          </a:p>
        </p:txBody>
      </p:sp>
      <p:pic>
        <p:nvPicPr>
          <p:cNvPr id="16" name="Bild" descr="Bild">
            <a:extLst>
              <a:ext uri="{FF2B5EF4-FFF2-40B4-BE49-F238E27FC236}">
                <a16:creationId xmlns:a16="http://schemas.microsoft.com/office/drawing/2014/main" id="{91A1E4F9-D2EB-417B-ABA1-D8FBB972DE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300" y="12687890"/>
            <a:ext cx="1838907" cy="170860"/>
          </a:xfrm>
          <a:prstGeom prst="rect">
            <a:avLst/>
          </a:prstGeom>
          <a:ln w="12700">
            <a:miter lim="400000"/>
          </a:ln>
        </p:spPr>
      </p:pic>
      <p:sp>
        <p:nvSpPr>
          <p:cNvPr id="11" name="Title 1">
            <a:extLst>
              <a:ext uri="{FF2B5EF4-FFF2-40B4-BE49-F238E27FC236}">
                <a16:creationId xmlns:a16="http://schemas.microsoft.com/office/drawing/2014/main" id="{1502E79F-F928-4FF1-826D-3040EE940C0F}"/>
              </a:ext>
            </a:extLst>
          </p:cNvPr>
          <p:cNvSpPr>
            <a:spLocks noGrp="1"/>
          </p:cNvSpPr>
          <p:nvPr>
            <p:ph type="ctrTitle" hasCustomPrompt="1"/>
          </p:nvPr>
        </p:nvSpPr>
        <p:spPr>
          <a:xfrm>
            <a:off x="1004755" y="3099816"/>
            <a:ext cx="10176561" cy="1883664"/>
          </a:xfrm>
        </p:spPr>
        <p:txBody>
          <a:bodyPr anchor="b"/>
          <a:lstStyle>
            <a:lvl1pPr algn="l">
              <a:lnSpc>
                <a:spcPct val="100000"/>
              </a:lnSpc>
              <a:defRPr sz="6000"/>
            </a:lvl1pPr>
          </a:lstStyle>
          <a:p>
            <a:r>
              <a:rPr lang="de-CH" noProof="0" dirty="0"/>
              <a:t>Titel über eine</a:t>
            </a:r>
            <a:br>
              <a:rPr lang="de-CH" noProof="0" dirty="0"/>
            </a:br>
            <a:r>
              <a:rPr lang="de-CH" noProof="0" dirty="0"/>
              <a:t>oder mehrere Zeilen</a:t>
            </a:r>
          </a:p>
        </p:txBody>
      </p:sp>
      <p:sp>
        <p:nvSpPr>
          <p:cNvPr id="14" name="Subtitle 2">
            <a:extLst>
              <a:ext uri="{FF2B5EF4-FFF2-40B4-BE49-F238E27FC236}">
                <a16:creationId xmlns:a16="http://schemas.microsoft.com/office/drawing/2014/main" id="{62366D33-6B6D-4D08-B2D6-4DB31ED8B4B7}"/>
              </a:ext>
            </a:extLst>
          </p:cNvPr>
          <p:cNvSpPr>
            <a:spLocks noGrp="1"/>
          </p:cNvSpPr>
          <p:nvPr>
            <p:ph type="subTitle" idx="1" hasCustomPrompt="1"/>
          </p:nvPr>
        </p:nvSpPr>
        <p:spPr>
          <a:xfrm>
            <a:off x="1003300" y="5952744"/>
            <a:ext cx="5120640" cy="1886614"/>
          </a:xfrm>
          <a:prstGeom prst="rect">
            <a:avLst/>
          </a:prstGeom>
        </p:spPr>
        <p:txBody>
          <a:bodyPr/>
          <a:lstStyle>
            <a:lvl1pPr marL="0" indent="0" algn="l">
              <a:spcBef>
                <a:spcPts val="0"/>
              </a:spcBef>
              <a:buNone/>
              <a:defRPr sz="30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marL="0" marR="0" lvl="0" indent="0" algn="l" defTabSz="1828800" rtl="0" eaLnBrk="1" fontAlgn="auto" latinLnBrk="0" hangingPunct="1">
              <a:lnSpc>
                <a:spcPct val="120000"/>
              </a:lnSpc>
              <a:spcBef>
                <a:spcPts val="0"/>
              </a:spcBef>
              <a:spcAft>
                <a:spcPts val="0"/>
              </a:spcAft>
              <a:buClrTx/>
              <a:buSzTx/>
              <a:buFont typeface="Arial" panose="020B0604020202020204" pitchFamily="34" charset="0"/>
              <a:buNone/>
              <a:tabLst/>
              <a:defRPr/>
            </a:pPr>
            <a:r>
              <a:rPr lang="de-CH" noProof="0" dirty="0"/>
              <a:t>Untertitel über eine oder mehrere Zeilen</a:t>
            </a:r>
            <a:r>
              <a:rPr lang="en-US" noProof="0" dirty="0"/>
              <a:t>
</a:t>
            </a:r>
            <a:endParaRPr lang="de-CH" noProof="0" dirty="0"/>
          </a:p>
        </p:txBody>
      </p:sp>
      <p:sp>
        <p:nvSpPr>
          <p:cNvPr id="13" name="Date Placeholder 3">
            <a:extLst>
              <a:ext uri="{FF2B5EF4-FFF2-40B4-BE49-F238E27FC236}">
                <a16:creationId xmlns:a16="http://schemas.microsoft.com/office/drawing/2014/main" id="{647DC71A-5D33-4544-9765-DA3F5F1850D4}"/>
              </a:ext>
            </a:extLst>
          </p:cNvPr>
          <p:cNvSpPr txBox="1">
            <a:spLocks/>
          </p:cNvSpPr>
          <p:nvPr userDrawn="1"/>
        </p:nvSpPr>
        <p:spPr>
          <a:xfrm>
            <a:off x="1003299" y="11374943"/>
            <a:ext cx="3357685" cy="392208"/>
          </a:xfrm>
          <a:prstGeom prst="rect">
            <a:avLst/>
          </a:prstGeom>
        </p:spPr>
        <p:txBody>
          <a:bodyPr vert="horz" lIns="0" tIns="0" rIns="0" bIns="0" rtlCol="0" anchor="ctr">
            <a:noAutofit/>
          </a:bodyPr>
          <a:lstStyle>
            <a:defPPr>
              <a:defRPr lang="en-US"/>
            </a:defPPr>
            <a:lvl1pPr marL="0" algn="l" defTabSz="457200" rtl="0" eaLnBrk="1" latinLnBrk="0" hangingPunct="1">
              <a:defRPr sz="1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5C3F4A-304C-41A2-9099-E95CFD4F49DD}" type="datetime4">
              <a:rPr lang="de-CH" sz="2000" smtClean="0">
                <a:latin typeface="+mn-lt"/>
              </a:rPr>
              <a:pPr/>
              <a:t>16. Juli 2025</a:t>
            </a:fld>
            <a:endParaRPr lang="en-US" sz="2000" dirty="0">
              <a:latin typeface="+mn-lt"/>
            </a:endParaRPr>
          </a:p>
        </p:txBody>
      </p:sp>
      <p:sp>
        <p:nvSpPr>
          <p:cNvPr id="17" name="DN|PlaceholderInline">
            <a:extLst>
              <a:ext uri="{FF2B5EF4-FFF2-40B4-BE49-F238E27FC236}">
                <a16:creationId xmlns:a16="http://schemas.microsoft.com/office/drawing/2014/main" id="{F1023609-2C19-4EA6-931F-B2AB8718EFA1}"/>
              </a:ext>
            </a:extLst>
          </p:cNvPr>
          <p:cNvSpPr>
            <a:spLocks noGrp="1"/>
          </p:cNvSpPr>
          <p:nvPr userDrawn="1"/>
        </p:nvSpPr>
        <p:spPr>
          <a:xfrm>
            <a:off x="1029476" y="10422654"/>
            <a:ext cx="10176561" cy="930729"/>
          </a:xfrm>
          <a:prstGeom prst="rect">
            <a:avLst/>
          </a:prstGeom>
        </p:spPr>
        <p:txBody>
          <a:bodyPr vert="horz" lIns="0" tIns="0" rIns="0" bIns="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de-CH" sz="2000" b="1" noProof="0" dirty="0"/>
              <a:t>Soziale Arbeit</a:t>
            </a:r>
          </a:p>
        </p:txBody>
      </p:sp>
      <p:pic>
        <p:nvPicPr>
          <p:cNvPr id="10" name="Grafik 9">
            <a:extLst>
              <a:ext uri="{FF2B5EF4-FFF2-40B4-BE49-F238E27FC236}">
                <a16:creationId xmlns:a16="http://schemas.microsoft.com/office/drawing/2014/main" id="{C4DBD41D-05B2-CD7E-FAD9-F0CADC129B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5479" y="865721"/>
            <a:ext cx="4040545" cy="623725"/>
          </a:xfrm>
          <a:prstGeom prst="rect">
            <a:avLst/>
          </a:prstGeom>
        </p:spPr>
      </p:pic>
      <p:pic>
        <p:nvPicPr>
          <p:cNvPr id="4" name="DN:Hierarchy|PPT Titel2|ID:36|Hierarchy:1" title="PPT Titel2">
            <a:extLst>
              <a:ext uri="{FF2B5EF4-FFF2-40B4-BE49-F238E27FC236}">
                <a16:creationId xmlns:a16="http://schemas.microsoft.com/office/drawing/2014/main" id="{3C9F270D-734B-9E7E-9AA7-DD777E1348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211200" y="0"/>
            <a:ext cx="12182369" cy="12023998"/>
          </a:xfrm>
          <a:prstGeom prst="rect">
            <a:avLst/>
          </a:prstGeom>
        </p:spPr>
      </p:pic>
    </p:spTree>
    <p:extLst>
      <p:ext uri="{BB962C8B-B14F-4D97-AF65-F5344CB8AC3E}">
        <p14:creationId xmlns:p14="http://schemas.microsoft.com/office/powerpoint/2010/main" val="2205096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3">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6A649F68-C7BE-4259-BF2D-4A9F666E2612}"/>
              </a:ext>
            </a:extLst>
          </p:cNvPr>
          <p:cNvSpPr>
            <a:spLocks noGrp="1"/>
          </p:cNvSpPr>
          <p:nvPr>
            <p:ph type="dt" sz="half" idx="2"/>
          </p:nvPr>
        </p:nvSpPr>
        <p:spPr>
          <a:xfrm>
            <a:off x="1837692" y="12685145"/>
            <a:ext cx="3053396" cy="185482"/>
          </a:xfrm>
          <a:prstGeom prst="rect">
            <a:avLst/>
          </a:prstGeom>
        </p:spPr>
        <p:txBody>
          <a:bodyPr vert="horz" lIns="0" tIns="0" rIns="0" bIns="0" rtlCol="0" anchor="ctr">
            <a:noAutofit/>
          </a:bodyPr>
          <a:lstStyle>
            <a:lvl1pPr algn="l">
              <a:defRPr sz="1600">
                <a:noFill/>
              </a:defRPr>
            </a:lvl1pPr>
          </a:lstStyle>
          <a:p>
            <a:fld id="{D6D315B7-2986-4574-9C9A-E8AFB8C87B27}" type="datetime4">
              <a:rPr lang="de-CH" smtClean="0"/>
              <a:t>16. Juli 2025</a:t>
            </a:fld>
            <a:endParaRPr lang="en-US"/>
          </a:p>
        </p:txBody>
      </p:sp>
      <p:sp>
        <p:nvSpPr>
          <p:cNvPr id="13" name="Footer Placeholder 4">
            <a:extLst>
              <a:ext uri="{FF2B5EF4-FFF2-40B4-BE49-F238E27FC236}">
                <a16:creationId xmlns:a16="http://schemas.microsoft.com/office/drawing/2014/main" id="{7E95AFAE-55E5-478D-A95E-879A15677AF7}"/>
              </a:ext>
            </a:extLst>
          </p:cNvPr>
          <p:cNvSpPr>
            <a:spLocks noGrp="1"/>
          </p:cNvSpPr>
          <p:nvPr>
            <p:ph type="ftr" sz="quarter" idx="3"/>
          </p:nvPr>
        </p:nvSpPr>
        <p:spPr>
          <a:xfrm>
            <a:off x="20330819" y="12685145"/>
            <a:ext cx="3053396" cy="185482"/>
          </a:xfrm>
          <a:prstGeom prst="rect">
            <a:avLst/>
          </a:prstGeom>
        </p:spPr>
        <p:txBody>
          <a:bodyPr vert="horz" lIns="0" tIns="0" rIns="0" bIns="0" rtlCol="0" anchor="ctr">
            <a:noAutofit/>
          </a:bodyPr>
          <a:lstStyle>
            <a:lvl1pPr algn="r">
              <a:defRPr lang="en-US" sz="1600">
                <a:noFill/>
              </a:defRPr>
            </a:lvl1pPr>
          </a:lstStyle>
          <a:p>
            <a:r>
              <a:rPr lang="en-US"/>
              <a:t>Page ‹Nr.›</a:t>
            </a:r>
          </a:p>
        </p:txBody>
      </p:sp>
      <p:pic>
        <p:nvPicPr>
          <p:cNvPr id="16" name="Bild" descr="Bild">
            <a:extLst>
              <a:ext uri="{FF2B5EF4-FFF2-40B4-BE49-F238E27FC236}">
                <a16:creationId xmlns:a16="http://schemas.microsoft.com/office/drawing/2014/main" id="{51250317-DAE9-4E04-800E-141E77359E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300" y="12687890"/>
            <a:ext cx="1838907" cy="170860"/>
          </a:xfrm>
          <a:prstGeom prst="rect">
            <a:avLst/>
          </a:prstGeom>
          <a:ln w="12700">
            <a:miter lim="400000"/>
          </a:ln>
        </p:spPr>
      </p:pic>
      <p:sp>
        <p:nvSpPr>
          <p:cNvPr id="11" name="Title 1">
            <a:extLst>
              <a:ext uri="{FF2B5EF4-FFF2-40B4-BE49-F238E27FC236}">
                <a16:creationId xmlns:a16="http://schemas.microsoft.com/office/drawing/2014/main" id="{A06C1D0D-F2DD-42E2-A95A-04D30C0423B0}"/>
              </a:ext>
            </a:extLst>
          </p:cNvPr>
          <p:cNvSpPr>
            <a:spLocks noGrp="1"/>
          </p:cNvSpPr>
          <p:nvPr>
            <p:ph type="ctrTitle" hasCustomPrompt="1"/>
          </p:nvPr>
        </p:nvSpPr>
        <p:spPr>
          <a:xfrm>
            <a:off x="1004755" y="3099816"/>
            <a:ext cx="8691695" cy="1883664"/>
          </a:xfrm>
        </p:spPr>
        <p:txBody>
          <a:bodyPr anchor="b"/>
          <a:lstStyle>
            <a:lvl1pPr algn="l">
              <a:lnSpc>
                <a:spcPct val="100000"/>
              </a:lnSpc>
              <a:defRPr sz="6000"/>
            </a:lvl1pPr>
          </a:lstStyle>
          <a:p>
            <a:r>
              <a:rPr lang="de-CH" noProof="0" dirty="0"/>
              <a:t>Titel über eine</a:t>
            </a:r>
            <a:br>
              <a:rPr lang="de-CH" noProof="0" dirty="0"/>
            </a:br>
            <a:r>
              <a:rPr lang="de-CH" noProof="0" dirty="0"/>
              <a:t>oder mehrere Zeilen</a:t>
            </a:r>
          </a:p>
        </p:txBody>
      </p:sp>
      <p:sp>
        <p:nvSpPr>
          <p:cNvPr id="14" name="Subtitle 2">
            <a:extLst>
              <a:ext uri="{FF2B5EF4-FFF2-40B4-BE49-F238E27FC236}">
                <a16:creationId xmlns:a16="http://schemas.microsoft.com/office/drawing/2014/main" id="{46E88974-0312-4EF7-957A-C28F7C1FFF00}"/>
              </a:ext>
            </a:extLst>
          </p:cNvPr>
          <p:cNvSpPr>
            <a:spLocks noGrp="1"/>
          </p:cNvSpPr>
          <p:nvPr>
            <p:ph type="subTitle" idx="1" hasCustomPrompt="1"/>
          </p:nvPr>
        </p:nvSpPr>
        <p:spPr>
          <a:xfrm>
            <a:off x="1003300" y="5952744"/>
            <a:ext cx="5120640" cy="1886614"/>
          </a:xfrm>
          <a:prstGeom prst="rect">
            <a:avLst/>
          </a:prstGeom>
        </p:spPr>
        <p:txBody>
          <a:bodyPr/>
          <a:lstStyle>
            <a:lvl1pPr marL="0" indent="0" algn="l">
              <a:spcBef>
                <a:spcPts val="0"/>
              </a:spcBef>
              <a:buNone/>
              <a:defRPr sz="30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marL="0" marR="0" lvl="0" indent="0" algn="l" defTabSz="1828800" rtl="0" eaLnBrk="1" fontAlgn="auto" latinLnBrk="0" hangingPunct="1">
              <a:lnSpc>
                <a:spcPct val="120000"/>
              </a:lnSpc>
              <a:spcBef>
                <a:spcPts val="0"/>
              </a:spcBef>
              <a:spcAft>
                <a:spcPts val="0"/>
              </a:spcAft>
              <a:buClrTx/>
              <a:buSzTx/>
              <a:buFont typeface="Arial" panose="020B0604020202020204" pitchFamily="34" charset="0"/>
              <a:buNone/>
              <a:tabLst/>
              <a:defRPr/>
            </a:pPr>
            <a:r>
              <a:rPr lang="de-CH" noProof="0" dirty="0"/>
              <a:t>Untertitel über eine oder mehrere Zeilen</a:t>
            </a:r>
          </a:p>
          <a:p>
            <a:r>
              <a:rPr lang="en-US" noProof="0" dirty="0"/>
              <a:t>
</a:t>
            </a:r>
            <a:endParaRPr lang="de-CH" noProof="0" dirty="0"/>
          </a:p>
        </p:txBody>
      </p:sp>
      <p:sp>
        <p:nvSpPr>
          <p:cNvPr id="15" name="Date Placeholder 3">
            <a:extLst>
              <a:ext uri="{FF2B5EF4-FFF2-40B4-BE49-F238E27FC236}">
                <a16:creationId xmlns:a16="http://schemas.microsoft.com/office/drawing/2014/main" id="{4E8D714D-1BA7-441B-869E-2C29098849ED}"/>
              </a:ext>
            </a:extLst>
          </p:cNvPr>
          <p:cNvSpPr txBox="1">
            <a:spLocks/>
          </p:cNvSpPr>
          <p:nvPr userDrawn="1"/>
        </p:nvSpPr>
        <p:spPr>
          <a:xfrm>
            <a:off x="1003299" y="11374943"/>
            <a:ext cx="3357685" cy="392208"/>
          </a:xfrm>
          <a:prstGeom prst="rect">
            <a:avLst/>
          </a:prstGeom>
        </p:spPr>
        <p:txBody>
          <a:bodyPr vert="horz" lIns="0" tIns="0" rIns="0" bIns="0" rtlCol="0" anchor="ctr">
            <a:noAutofit/>
          </a:bodyPr>
          <a:lstStyle>
            <a:defPPr>
              <a:defRPr lang="en-US"/>
            </a:defPPr>
            <a:lvl1pPr marL="0" algn="l" defTabSz="457200" rtl="0" eaLnBrk="1" latinLnBrk="0" hangingPunct="1">
              <a:defRPr sz="1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5C3F4A-304C-41A2-9099-E95CFD4F49DD}" type="datetime4">
              <a:rPr lang="de-CH" sz="2000" smtClean="0">
                <a:latin typeface="+mn-lt"/>
              </a:rPr>
              <a:pPr/>
              <a:t>16. Juli 2025</a:t>
            </a:fld>
            <a:endParaRPr lang="en-US" sz="2000" dirty="0">
              <a:latin typeface="+mn-lt"/>
            </a:endParaRPr>
          </a:p>
        </p:txBody>
      </p:sp>
      <p:sp>
        <p:nvSpPr>
          <p:cNvPr id="21" name="DN|PlaceholderInline">
            <a:extLst>
              <a:ext uri="{FF2B5EF4-FFF2-40B4-BE49-F238E27FC236}">
                <a16:creationId xmlns:a16="http://schemas.microsoft.com/office/drawing/2014/main" id="{8AE01972-C419-423B-A8D1-3485D2FE1868}"/>
              </a:ext>
            </a:extLst>
          </p:cNvPr>
          <p:cNvSpPr>
            <a:spLocks noGrp="1"/>
          </p:cNvSpPr>
          <p:nvPr userDrawn="1"/>
        </p:nvSpPr>
        <p:spPr>
          <a:xfrm>
            <a:off x="1029477" y="10422654"/>
            <a:ext cx="8691696" cy="930729"/>
          </a:xfrm>
          <a:prstGeom prst="rect">
            <a:avLst/>
          </a:prstGeom>
        </p:spPr>
        <p:txBody>
          <a:bodyPr vert="horz" lIns="0" tIns="0" rIns="0" bIns="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de-CH" sz="2000" b="1" noProof="0" dirty="0"/>
              <a:t>Soziale Arbeit</a:t>
            </a:r>
          </a:p>
        </p:txBody>
      </p:sp>
      <p:pic>
        <p:nvPicPr>
          <p:cNvPr id="17" name="Grafik 16">
            <a:extLst>
              <a:ext uri="{FF2B5EF4-FFF2-40B4-BE49-F238E27FC236}">
                <a16:creationId xmlns:a16="http://schemas.microsoft.com/office/drawing/2014/main" id="{464C97F4-B118-CAE3-3674-A85556E2DC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5479" y="865721"/>
            <a:ext cx="4040545" cy="623725"/>
          </a:xfrm>
          <a:prstGeom prst="rect">
            <a:avLst/>
          </a:prstGeom>
        </p:spPr>
      </p:pic>
      <p:pic>
        <p:nvPicPr>
          <p:cNvPr id="4" name="DN:Hierarchy|PPT Titel3|ID:37|Hierarchy:1" title="PPT Titel3">
            <a:extLst>
              <a:ext uri="{FF2B5EF4-FFF2-40B4-BE49-F238E27FC236}">
                <a16:creationId xmlns:a16="http://schemas.microsoft.com/office/drawing/2014/main" id="{462E6966-E26D-EA76-1A2C-91CC2DF8B33E}"/>
              </a:ext>
            </a:extLst>
          </p:cNvPr>
          <p:cNvPicPr>
            <a:picLocks noChangeAspect="1"/>
          </p:cNvPicPr>
          <p:nvPr userDrawn="1"/>
        </p:nvPicPr>
        <p:blipFill rotWithShape="1">
          <a:blip r:embed="rId4">
            <a:extLst>
              <a:ext uri="{28A0092B-C50C-407E-A947-70E740481C1C}">
                <a14:useLocalDpi xmlns:a14="http://schemas.microsoft.com/office/drawing/2010/main" val="0"/>
              </a:ext>
            </a:extLst>
          </a:blip>
          <a:stretch>
            <a:fillRect/>
          </a:stretch>
        </p:blipFill>
        <p:spPr>
          <a:xfrm>
            <a:off x="10180800" y="3434400"/>
            <a:ext cx="14205597" cy="10292059"/>
          </a:xfrm>
          <a:prstGeom prst="rect">
            <a:avLst/>
          </a:prstGeom>
        </p:spPr>
      </p:pic>
    </p:spTree>
    <p:extLst>
      <p:ext uri="{BB962C8B-B14F-4D97-AF65-F5344CB8AC3E}">
        <p14:creationId xmlns:p14="http://schemas.microsoft.com/office/powerpoint/2010/main" val="2884471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6A649F68-C7BE-4259-BF2D-4A9F666E2612}"/>
              </a:ext>
            </a:extLst>
          </p:cNvPr>
          <p:cNvSpPr>
            <a:spLocks noGrp="1"/>
          </p:cNvSpPr>
          <p:nvPr>
            <p:ph type="dt" sz="half" idx="2"/>
          </p:nvPr>
        </p:nvSpPr>
        <p:spPr>
          <a:xfrm>
            <a:off x="1837692" y="12685145"/>
            <a:ext cx="3053396" cy="185482"/>
          </a:xfrm>
          <a:prstGeom prst="rect">
            <a:avLst/>
          </a:prstGeom>
        </p:spPr>
        <p:txBody>
          <a:bodyPr vert="horz" lIns="0" tIns="0" rIns="0" bIns="0" rtlCol="0" anchor="ctr">
            <a:noAutofit/>
          </a:bodyPr>
          <a:lstStyle>
            <a:lvl1pPr algn="l">
              <a:defRPr sz="1600">
                <a:noFill/>
              </a:defRPr>
            </a:lvl1pPr>
          </a:lstStyle>
          <a:p>
            <a:fld id="{4CB0C926-FE19-4875-A0B4-BA56E254BBD4}" type="datetime4">
              <a:rPr lang="de-CH" smtClean="0"/>
              <a:t>16. Juli 2025</a:t>
            </a:fld>
            <a:endParaRPr lang="en-US"/>
          </a:p>
        </p:txBody>
      </p:sp>
      <p:pic>
        <p:nvPicPr>
          <p:cNvPr id="16" name="Bild" descr="Bild">
            <a:extLst>
              <a:ext uri="{FF2B5EF4-FFF2-40B4-BE49-F238E27FC236}">
                <a16:creationId xmlns:a16="http://schemas.microsoft.com/office/drawing/2014/main" id="{51250317-DAE9-4E04-800E-141E77359E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300" y="12687890"/>
            <a:ext cx="1838907" cy="170860"/>
          </a:xfrm>
          <a:prstGeom prst="rect">
            <a:avLst/>
          </a:prstGeom>
          <a:ln w="12700">
            <a:miter lim="400000"/>
          </a:ln>
        </p:spPr>
      </p:pic>
      <p:sp>
        <p:nvSpPr>
          <p:cNvPr id="11" name="Title 1">
            <a:extLst>
              <a:ext uri="{FF2B5EF4-FFF2-40B4-BE49-F238E27FC236}">
                <a16:creationId xmlns:a16="http://schemas.microsoft.com/office/drawing/2014/main" id="{A06C1D0D-F2DD-42E2-A95A-04D30C0423B0}"/>
              </a:ext>
            </a:extLst>
          </p:cNvPr>
          <p:cNvSpPr>
            <a:spLocks noGrp="1"/>
          </p:cNvSpPr>
          <p:nvPr>
            <p:ph type="ctrTitle" hasCustomPrompt="1"/>
          </p:nvPr>
        </p:nvSpPr>
        <p:spPr>
          <a:xfrm>
            <a:off x="1004756" y="3099816"/>
            <a:ext cx="11186826" cy="1883664"/>
          </a:xfrm>
        </p:spPr>
        <p:txBody>
          <a:bodyPr anchor="b"/>
          <a:lstStyle>
            <a:lvl1pPr algn="l">
              <a:lnSpc>
                <a:spcPct val="100000"/>
              </a:lnSpc>
              <a:defRPr sz="6000"/>
            </a:lvl1pPr>
          </a:lstStyle>
          <a:p>
            <a:r>
              <a:rPr lang="de-CH" noProof="0" dirty="0"/>
              <a:t>Titel über eine</a:t>
            </a:r>
            <a:br>
              <a:rPr lang="de-CH" noProof="0" dirty="0"/>
            </a:br>
            <a:r>
              <a:rPr lang="de-CH" noProof="0" dirty="0"/>
              <a:t>oder mehrere Zeilen</a:t>
            </a:r>
          </a:p>
        </p:txBody>
      </p:sp>
      <p:sp>
        <p:nvSpPr>
          <p:cNvPr id="14" name="Subtitle 2">
            <a:extLst>
              <a:ext uri="{FF2B5EF4-FFF2-40B4-BE49-F238E27FC236}">
                <a16:creationId xmlns:a16="http://schemas.microsoft.com/office/drawing/2014/main" id="{46E88974-0312-4EF7-957A-C28F7C1FFF00}"/>
              </a:ext>
            </a:extLst>
          </p:cNvPr>
          <p:cNvSpPr>
            <a:spLocks noGrp="1"/>
          </p:cNvSpPr>
          <p:nvPr>
            <p:ph type="subTitle" idx="1" hasCustomPrompt="1"/>
          </p:nvPr>
        </p:nvSpPr>
        <p:spPr>
          <a:xfrm>
            <a:off x="1003300" y="5952744"/>
            <a:ext cx="11188700" cy="1886614"/>
          </a:xfrm>
          <a:prstGeom prst="rect">
            <a:avLst/>
          </a:prstGeom>
        </p:spPr>
        <p:txBody>
          <a:bodyPr/>
          <a:lstStyle>
            <a:lvl1pPr marL="0" indent="0" algn="l">
              <a:spcBef>
                <a:spcPts val="0"/>
              </a:spcBef>
              <a:buNone/>
              <a:defRPr sz="30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marL="0" marR="0" lvl="0" indent="0" algn="l" defTabSz="1828800" rtl="0" eaLnBrk="1" fontAlgn="auto" latinLnBrk="0" hangingPunct="1">
              <a:lnSpc>
                <a:spcPct val="120000"/>
              </a:lnSpc>
              <a:spcBef>
                <a:spcPts val="0"/>
              </a:spcBef>
              <a:spcAft>
                <a:spcPts val="0"/>
              </a:spcAft>
              <a:buClrTx/>
              <a:buSzTx/>
              <a:buFont typeface="Arial" panose="020B0604020202020204" pitchFamily="34" charset="0"/>
              <a:buNone/>
              <a:tabLst/>
              <a:defRPr/>
            </a:pPr>
            <a:r>
              <a:rPr lang="de-CH" noProof="0" dirty="0"/>
              <a:t>Untertitel über eine oder mehrere Zeilen</a:t>
            </a:r>
            <a:r>
              <a:rPr lang="en-US" noProof="0" dirty="0"/>
              <a:t>
</a:t>
            </a:r>
            <a:endParaRPr lang="de-CH" noProof="0" dirty="0"/>
          </a:p>
        </p:txBody>
      </p:sp>
      <p:sp>
        <p:nvSpPr>
          <p:cNvPr id="10" name="Date Placeholder 3">
            <a:extLst>
              <a:ext uri="{FF2B5EF4-FFF2-40B4-BE49-F238E27FC236}">
                <a16:creationId xmlns:a16="http://schemas.microsoft.com/office/drawing/2014/main" id="{ECF8656F-952E-4625-9017-AB32B9C66B78}"/>
              </a:ext>
            </a:extLst>
          </p:cNvPr>
          <p:cNvSpPr txBox="1">
            <a:spLocks/>
          </p:cNvSpPr>
          <p:nvPr userDrawn="1"/>
        </p:nvSpPr>
        <p:spPr>
          <a:xfrm>
            <a:off x="1003299" y="11374943"/>
            <a:ext cx="3357685" cy="392208"/>
          </a:xfrm>
          <a:prstGeom prst="rect">
            <a:avLst/>
          </a:prstGeom>
        </p:spPr>
        <p:txBody>
          <a:bodyPr vert="horz" lIns="0" tIns="0" rIns="0" bIns="0" rtlCol="0" anchor="ctr">
            <a:noAutofit/>
          </a:bodyPr>
          <a:lstStyle>
            <a:defPPr>
              <a:defRPr lang="en-US"/>
            </a:defPPr>
            <a:lvl1pPr marL="0" algn="l" defTabSz="457200" rtl="0" eaLnBrk="1" latinLnBrk="0" hangingPunct="1">
              <a:defRPr sz="1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5C3F4A-304C-41A2-9099-E95CFD4F49DD}" type="datetime4">
              <a:rPr lang="de-CH" sz="2000" smtClean="0">
                <a:latin typeface="+mn-lt"/>
              </a:rPr>
              <a:pPr/>
              <a:t>16. Juli 2025</a:t>
            </a:fld>
            <a:endParaRPr lang="en-US" sz="2000" dirty="0">
              <a:latin typeface="+mn-lt"/>
            </a:endParaRPr>
          </a:p>
        </p:txBody>
      </p:sp>
      <p:sp>
        <p:nvSpPr>
          <p:cNvPr id="17" name="DN|PlaceholderInline">
            <a:extLst>
              <a:ext uri="{FF2B5EF4-FFF2-40B4-BE49-F238E27FC236}">
                <a16:creationId xmlns:a16="http://schemas.microsoft.com/office/drawing/2014/main" id="{0CEC6884-1AC9-43D2-91AA-8BEAE698C087}"/>
              </a:ext>
            </a:extLst>
          </p:cNvPr>
          <p:cNvSpPr>
            <a:spLocks noGrp="1"/>
          </p:cNvSpPr>
          <p:nvPr userDrawn="1"/>
        </p:nvSpPr>
        <p:spPr>
          <a:xfrm>
            <a:off x="1029477" y="10422654"/>
            <a:ext cx="8691696" cy="930729"/>
          </a:xfrm>
          <a:prstGeom prst="rect">
            <a:avLst/>
          </a:prstGeom>
        </p:spPr>
        <p:txBody>
          <a:bodyPr vert="horz" lIns="0" tIns="0" rIns="0" bIns="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de-CH" sz="2000" b="1" noProof="0" dirty="0"/>
              <a:t>Soziale Arbeit</a:t>
            </a:r>
          </a:p>
        </p:txBody>
      </p:sp>
      <p:pic>
        <p:nvPicPr>
          <p:cNvPr id="9" name="Grafik 8">
            <a:extLst>
              <a:ext uri="{FF2B5EF4-FFF2-40B4-BE49-F238E27FC236}">
                <a16:creationId xmlns:a16="http://schemas.microsoft.com/office/drawing/2014/main" id="{C080E2A0-F595-588B-E2A0-C2E3F9D9EA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5479" y="865721"/>
            <a:ext cx="4040545" cy="623725"/>
          </a:xfrm>
          <a:prstGeom prst="rect">
            <a:avLst/>
          </a:prstGeom>
        </p:spPr>
      </p:pic>
    </p:spTree>
    <p:extLst>
      <p:ext uri="{BB962C8B-B14F-4D97-AF65-F5344CB8AC3E}">
        <p14:creationId xmlns:p14="http://schemas.microsoft.com/office/powerpoint/2010/main" val="366991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1 mit Bild">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003300" y="5952744"/>
            <a:ext cx="5120640" cy="1886614"/>
          </a:xfrm>
          <a:prstGeom prst="rect">
            <a:avLst/>
          </a:prstGeom>
        </p:spPr>
        <p:txBody>
          <a:bodyPr/>
          <a:lstStyle>
            <a:lvl1pPr marL="0" indent="0" algn="l">
              <a:spcBef>
                <a:spcPts val="0"/>
              </a:spcBef>
              <a:buNone/>
              <a:defRPr sz="30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de-CH" noProof="0" dirty="0"/>
              <a:t>Untertitel über eine oder mehrere Zeilen</a:t>
            </a:r>
            <a:r>
              <a:rPr lang="en-US" noProof="0" dirty="0"/>
              <a:t>
</a:t>
            </a:r>
            <a:endParaRPr lang="de-CH" noProof="0" dirty="0"/>
          </a:p>
        </p:txBody>
      </p:sp>
      <p:sp>
        <p:nvSpPr>
          <p:cNvPr id="20" name="Date Placeholder 3">
            <a:extLst>
              <a:ext uri="{FF2B5EF4-FFF2-40B4-BE49-F238E27FC236}">
                <a16:creationId xmlns:a16="http://schemas.microsoft.com/office/drawing/2014/main" id="{86CDA308-BFF4-4FDC-AADD-983E46A9C591}"/>
              </a:ext>
            </a:extLst>
          </p:cNvPr>
          <p:cNvSpPr>
            <a:spLocks noGrp="1"/>
          </p:cNvSpPr>
          <p:nvPr>
            <p:ph type="dt" sz="half" idx="2"/>
          </p:nvPr>
        </p:nvSpPr>
        <p:spPr>
          <a:xfrm>
            <a:off x="1837692" y="12685145"/>
            <a:ext cx="3053396" cy="185482"/>
          </a:xfrm>
          <a:prstGeom prst="rect">
            <a:avLst/>
          </a:prstGeom>
        </p:spPr>
        <p:txBody>
          <a:bodyPr vert="horz" lIns="0" tIns="0" rIns="0" bIns="0" rtlCol="0" anchor="ctr">
            <a:noAutofit/>
          </a:bodyPr>
          <a:lstStyle>
            <a:lvl1pPr algn="l">
              <a:defRPr sz="1600">
                <a:noFill/>
              </a:defRPr>
            </a:lvl1pPr>
          </a:lstStyle>
          <a:p>
            <a:fld id="{8EF87B89-FD0B-44B7-8475-79874DF272F6}" type="datetime4">
              <a:rPr lang="de-CH" smtClean="0"/>
              <a:t>16. Juli 2025</a:t>
            </a:fld>
            <a:endParaRPr lang="en-US"/>
          </a:p>
        </p:txBody>
      </p:sp>
      <p:sp>
        <p:nvSpPr>
          <p:cNvPr id="21" name="Footer Placeholder 4">
            <a:extLst>
              <a:ext uri="{FF2B5EF4-FFF2-40B4-BE49-F238E27FC236}">
                <a16:creationId xmlns:a16="http://schemas.microsoft.com/office/drawing/2014/main" id="{CF8B39FE-F082-41ED-AC68-B14657D0BE24}"/>
              </a:ext>
            </a:extLst>
          </p:cNvPr>
          <p:cNvSpPr>
            <a:spLocks noGrp="1"/>
          </p:cNvSpPr>
          <p:nvPr>
            <p:ph type="ftr" sz="quarter" idx="3"/>
          </p:nvPr>
        </p:nvSpPr>
        <p:spPr>
          <a:xfrm>
            <a:off x="20330819" y="12685145"/>
            <a:ext cx="3053396" cy="185482"/>
          </a:xfrm>
          <a:prstGeom prst="rect">
            <a:avLst/>
          </a:prstGeom>
        </p:spPr>
        <p:txBody>
          <a:bodyPr vert="horz" lIns="0" tIns="0" rIns="0" bIns="0" rtlCol="0" anchor="ctr">
            <a:noAutofit/>
          </a:bodyPr>
          <a:lstStyle>
            <a:lvl1pPr algn="r">
              <a:defRPr lang="en-US" sz="1600">
                <a:noFill/>
              </a:defRPr>
            </a:lvl1pPr>
          </a:lstStyle>
          <a:p>
            <a:r>
              <a:rPr lang="de-DE"/>
              <a:t>Page ‹Nr.›</a:t>
            </a:r>
          </a:p>
        </p:txBody>
      </p:sp>
      <p:pic>
        <p:nvPicPr>
          <p:cNvPr id="24" name="Bild" descr="Bild">
            <a:extLst>
              <a:ext uri="{FF2B5EF4-FFF2-40B4-BE49-F238E27FC236}">
                <a16:creationId xmlns:a16="http://schemas.microsoft.com/office/drawing/2014/main" id="{DB676377-ABEC-4BEB-A623-F63C2CDA33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300" y="12687890"/>
            <a:ext cx="1838907" cy="170860"/>
          </a:xfrm>
          <a:prstGeom prst="rect">
            <a:avLst/>
          </a:prstGeom>
          <a:ln w="12700">
            <a:miter lim="400000"/>
          </a:ln>
        </p:spPr>
      </p:pic>
      <p:sp>
        <p:nvSpPr>
          <p:cNvPr id="11" name="Title 1">
            <a:extLst>
              <a:ext uri="{FF2B5EF4-FFF2-40B4-BE49-F238E27FC236}">
                <a16:creationId xmlns:a16="http://schemas.microsoft.com/office/drawing/2014/main" id="{0B18995A-21ED-4742-86FC-8BB97CB29353}"/>
              </a:ext>
            </a:extLst>
          </p:cNvPr>
          <p:cNvSpPr>
            <a:spLocks noGrp="1"/>
          </p:cNvSpPr>
          <p:nvPr>
            <p:ph type="ctrTitle" hasCustomPrompt="1"/>
          </p:nvPr>
        </p:nvSpPr>
        <p:spPr>
          <a:xfrm>
            <a:off x="1004755" y="3099816"/>
            <a:ext cx="10176561" cy="1883664"/>
          </a:xfrm>
        </p:spPr>
        <p:txBody>
          <a:bodyPr anchor="b"/>
          <a:lstStyle>
            <a:lvl1pPr algn="l">
              <a:lnSpc>
                <a:spcPct val="100000"/>
              </a:lnSpc>
              <a:defRPr sz="6000"/>
            </a:lvl1pPr>
          </a:lstStyle>
          <a:p>
            <a:r>
              <a:rPr lang="de-CH" noProof="0" dirty="0"/>
              <a:t>Titel über eine</a:t>
            </a:r>
            <a:br>
              <a:rPr lang="de-CH" noProof="0" dirty="0"/>
            </a:br>
            <a:r>
              <a:rPr lang="de-CH" noProof="0" dirty="0"/>
              <a:t>oder mehrere Zeilen</a:t>
            </a:r>
          </a:p>
        </p:txBody>
      </p:sp>
      <p:sp>
        <p:nvSpPr>
          <p:cNvPr id="13" name="Date Placeholder 3">
            <a:extLst>
              <a:ext uri="{FF2B5EF4-FFF2-40B4-BE49-F238E27FC236}">
                <a16:creationId xmlns:a16="http://schemas.microsoft.com/office/drawing/2014/main" id="{216476A9-F65D-418A-85DE-09A105C8CF26}"/>
              </a:ext>
            </a:extLst>
          </p:cNvPr>
          <p:cNvSpPr txBox="1">
            <a:spLocks/>
          </p:cNvSpPr>
          <p:nvPr userDrawn="1"/>
        </p:nvSpPr>
        <p:spPr>
          <a:xfrm>
            <a:off x="1003300" y="11374943"/>
            <a:ext cx="3053396" cy="185482"/>
          </a:xfrm>
          <a:prstGeom prst="rect">
            <a:avLst/>
          </a:prstGeom>
        </p:spPr>
        <p:txBody>
          <a:bodyPr vert="horz" lIns="0" tIns="0" rIns="0" bIns="0" rtlCol="0" anchor="ctr">
            <a:noAutofit/>
          </a:bodyPr>
          <a:lstStyle>
            <a:defPPr>
              <a:defRPr lang="en-US"/>
            </a:defPPr>
            <a:lvl1pPr marL="0" algn="l" defTabSz="457200" rtl="0" eaLnBrk="1" latinLnBrk="0" hangingPunct="1">
              <a:defRPr sz="1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latin typeface="+mn-lt"/>
            </a:endParaRPr>
          </a:p>
        </p:txBody>
      </p:sp>
      <p:sp>
        <p:nvSpPr>
          <p:cNvPr id="14" name="Date Placeholder 3">
            <a:extLst>
              <a:ext uri="{FF2B5EF4-FFF2-40B4-BE49-F238E27FC236}">
                <a16:creationId xmlns:a16="http://schemas.microsoft.com/office/drawing/2014/main" id="{E26445DC-F325-455F-BD6C-DAEFC7863B94}"/>
              </a:ext>
            </a:extLst>
          </p:cNvPr>
          <p:cNvSpPr txBox="1">
            <a:spLocks/>
          </p:cNvSpPr>
          <p:nvPr userDrawn="1"/>
        </p:nvSpPr>
        <p:spPr>
          <a:xfrm>
            <a:off x="1003299" y="11374943"/>
            <a:ext cx="3357685" cy="392208"/>
          </a:xfrm>
          <a:prstGeom prst="rect">
            <a:avLst/>
          </a:prstGeom>
        </p:spPr>
        <p:txBody>
          <a:bodyPr vert="horz" lIns="0" tIns="0" rIns="0" bIns="0" rtlCol="0" anchor="ctr">
            <a:noAutofit/>
          </a:bodyPr>
          <a:lstStyle>
            <a:defPPr>
              <a:defRPr lang="en-US"/>
            </a:defPPr>
            <a:lvl1pPr marL="0" algn="l" defTabSz="457200" rtl="0" eaLnBrk="1" latinLnBrk="0" hangingPunct="1">
              <a:defRPr sz="1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5C3F4A-304C-41A2-9099-E95CFD4F49DD}" type="datetime4">
              <a:rPr lang="de-CH" sz="2000" smtClean="0">
                <a:latin typeface="+mn-lt"/>
              </a:rPr>
              <a:pPr/>
              <a:t>16. Juli 2025</a:t>
            </a:fld>
            <a:endParaRPr lang="en-US" sz="2000" dirty="0">
              <a:latin typeface="+mn-lt"/>
            </a:endParaRPr>
          </a:p>
        </p:txBody>
      </p:sp>
      <p:sp>
        <p:nvSpPr>
          <p:cNvPr id="15" name="Picture Placeholder 16">
            <a:extLst>
              <a:ext uri="{FF2B5EF4-FFF2-40B4-BE49-F238E27FC236}">
                <a16:creationId xmlns:a16="http://schemas.microsoft.com/office/drawing/2014/main" id="{78FA5434-E43F-42C3-9224-FEEF252B8E41}"/>
              </a:ext>
            </a:extLst>
          </p:cNvPr>
          <p:cNvSpPr>
            <a:spLocks noGrp="1"/>
          </p:cNvSpPr>
          <p:nvPr>
            <p:ph type="pic" sz="quarter" idx="15"/>
          </p:nvPr>
        </p:nvSpPr>
        <p:spPr>
          <a:xfrm>
            <a:off x="14202860" y="1486528"/>
            <a:ext cx="10181139" cy="12229472"/>
          </a:xfrm>
          <a:prstGeom prst="rect">
            <a:avLst/>
          </a:prstGeom>
          <a:solidFill>
            <a:schemeClr val="bg1">
              <a:lumMod val="95000"/>
            </a:schemeClr>
          </a:solidFill>
        </p:spPr>
        <p:txBody>
          <a:bodyPr anchor="ctr"/>
          <a:lstStyle>
            <a:lvl1pPr algn="ctr">
              <a:defRPr/>
            </a:lvl1pPr>
          </a:lstStyle>
          <a:p>
            <a:r>
              <a:rPr lang="de-DE" noProof="0"/>
              <a:t>Bild durch Klicken auf Symbol hinzufügen</a:t>
            </a:r>
            <a:endParaRPr lang="de-CH" noProof="0"/>
          </a:p>
        </p:txBody>
      </p:sp>
      <p:sp>
        <p:nvSpPr>
          <p:cNvPr id="19" name="DN|PlaceholderInline">
            <a:extLst>
              <a:ext uri="{FF2B5EF4-FFF2-40B4-BE49-F238E27FC236}">
                <a16:creationId xmlns:a16="http://schemas.microsoft.com/office/drawing/2014/main" id="{FA19A96D-9E21-455F-9FA5-A0DED77BDE53}"/>
              </a:ext>
            </a:extLst>
          </p:cNvPr>
          <p:cNvSpPr>
            <a:spLocks noGrp="1"/>
          </p:cNvSpPr>
          <p:nvPr userDrawn="1"/>
        </p:nvSpPr>
        <p:spPr>
          <a:xfrm>
            <a:off x="1029477" y="10422654"/>
            <a:ext cx="8691696" cy="930729"/>
          </a:xfrm>
          <a:prstGeom prst="rect">
            <a:avLst/>
          </a:prstGeom>
        </p:spPr>
        <p:txBody>
          <a:bodyPr vert="horz" lIns="0" tIns="0" rIns="0" bIns="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de-CH" sz="2000" b="1" noProof="0" dirty="0"/>
              <a:t>Soziale Arbeit</a:t>
            </a:r>
          </a:p>
        </p:txBody>
      </p:sp>
      <p:pic>
        <p:nvPicPr>
          <p:cNvPr id="12" name="Grafik 11">
            <a:extLst>
              <a:ext uri="{FF2B5EF4-FFF2-40B4-BE49-F238E27FC236}">
                <a16:creationId xmlns:a16="http://schemas.microsoft.com/office/drawing/2014/main" id="{0B8BCB95-01D3-1AE4-D8F8-3F271B91A1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5479" y="865721"/>
            <a:ext cx="4040545" cy="623725"/>
          </a:xfrm>
          <a:prstGeom prst="rect">
            <a:avLst/>
          </a:prstGeom>
        </p:spPr>
      </p:pic>
    </p:spTree>
    <p:extLst>
      <p:ext uri="{BB962C8B-B14F-4D97-AF65-F5344CB8AC3E}">
        <p14:creationId xmlns:p14="http://schemas.microsoft.com/office/powerpoint/2010/main" val="1379882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2 mit Bild">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E10E1B4C-3036-49EB-A887-FC02E8B5F089}"/>
              </a:ext>
            </a:extLst>
          </p:cNvPr>
          <p:cNvSpPr>
            <a:spLocks noGrp="1"/>
          </p:cNvSpPr>
          <p:nvPr>
            <p:ph type="dt" sz="half" idx="2"/>
          </p:nvPr>
        </p:nvSpPr>
        <p:spPr>
          <a:xfrm>
            <a:off x="1837692" y="12685145"/>
            <a:ext cx="3053396" cy="185482"/>
          </a:xfrm>
          <a:prstGeom prst="rect">
            <a:avLst/>
          </a:prstGeom>
        </p:spPr>
        <p:txBody>
          <a:bodyPr vert="horz" lIns="0" tIns="0" rIns="0" bIns="0" rtlCol="0" anchor="ctr">
            <a:noAutofit/>
          </a:bodyPr>
          <a:lstStyle>
            <a:lvl1pPr algn="l">
              <a:defRPr sz="1600">
                <a:noFill/>
              </a:defRPr>
            </a:lvl1pPr>
          </a:lstStyle>
          <a:p>
            <a:fld id="{7E690F86-00E3-49F7-B7D6-7F602D9532C5}" type="datetime4">
              <a:rPr lang="de-CH" smtClean="0"/>
              <a:t>16. Juli 2025</a:t>
            </a:fld>
            <a:endParaRPr lang="en-US"/>
          </a:p>
        </p:txBody>
      </p:sp>
      <p:pic>
        <p:nvPicPr>
          <p:cNvPr id="16" name="Bild" descr="Bild">
            <a:extLst>
              <a:ext uri="{FF2B5EF4-FFF2-40B4-BE49-F238E27FC236}">
                <a16:creationId xmlns:a16="http://schemas.microsoft.com/office/drawing/2014/main" id="{91A1E4F9-D2EB-417B-ABA1-D8FBB972DE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300" y="12687890"/>
            <a:ext cx="1838907" cy="170860"/>
          </a:xfrm>
          <a:prstGeom prst="rect">
            <a:avLst/>
          </a:prstGeom>
          <a:ln w="12700">
            <a:miter lim="400000"/>
          </a:ln>
        </p:spPr>
      </p:pic>
      <p:sp>
        <p:nvSpPr>
          <p:cNvPr id="11" name="Title 1">
            <a:extLst>
              <a:ext uri="{FF2B5EF4-FFF2-40B4-BE49-F238E27FC236}">
                <a16:creationId xmlns:a16="http://schemas.microsoft.com/office/drawing/2014/main" id="{1502E79F-F928-4FF1-826D-3040EE940C0F}"/>
              </a:ext>
            </a:extLst>
          </p:cNvPr>
          <p:cNvSpPr>
            <a:spLocks noGrp="1"/>
          </p:cNvSpPr>
          <p:nvPr>
            <p:ph type="ctrTitle" hasCustomPrompt="1"/>
          </p:nvPr>
        </p:nvSpPr>
        <p:spPr>
          <a:xfrm>
            <a:off x="1004755" y="3099816"/>
            <a:ext cx="10176561" cy="1883664"/>
          </a:xfrm>
        </p:spPr>
        <p:txBody>
          <a:bodyPr anchor="b"/>
          <a:lstStyle>
            <a:lvl1pPr algn="l">
              <a:lnSpc>
                <a:spcPct val="100000"/>
              </a:lnSpc>
              <a:defRPr sz="6000"/>
            </a:lvl1pPr>
          </a:lstStyle>
          <a:p>
            <a:r>
              <a:rPr lang="de-CH" noProof="0" dirty="0"/>
              <a:t>Titel über eine</a:t>
            </a:r>
            <a:br>
              <a:rPr lang="de-CH" noProof="0" dirty="0"/>
            </a:br>
            <a:r>
              <a:rPr lang="de-CH" noProof="0" dirty="0"/>
              <a:t>oder mehrere Zeilen</a:t>
            </a:r>
          </a:p>
        </p:txBody>
      </p:sp>
      <p:sp>
        <p:nvSpPr>
          <p:cNvPr id="14" name="Subtitle 2">
            <a:extLst>
              <a:ext uri="{FF2B5EF4-FFF2-40B4-BE49-F238E27FC236}">
                <a16:creationId xmlns:a16="http://schemas.microsoft.com/office/drawing/2014/main" id="{62366D33-6B6D-4D08-B2D6-4DB31ED8B4B7}"/>
              </a:ext>
            </a:extLst>
          </p:cNvPr>
          <p:cNvSpPr>
            <a:spLocks noGrp="1"/>
          </p:cNvSpPr>
          <p:nvPr>
            <p:ph type="subTitle" idx="1" hasCustomPrompt="1"/>
          </p:nvPr>
        </p:nvSpPr>
        <p:spPr>
          <a:xfrm>
            <a:off x="1003300" y="5952744"/>
            <a:ext cx="5120640" cy="1886614"/>
          </a:xfrm>
          <a:prstGeom prst="rect">
            <a:avLst/>
          </a:prstGeom>
        </p:spPr>
        <p:txBody>
          <a:bodyPr/>
          <a:lstStyle>
            <a:lvl1pPr marL="0" indent="0" algn="l">
              <a:spcBef>
                <a:spcPts val="0"/>
              </a:spcBef>
              <a:buNone/>
              <a:defRPr sz="30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de-CH" noProof="0" dirty="0"/>
              <a:t>Untertitel über eine oder mehrere Zeilen</a:t>
            </a:r>
            <a:r>
              <a:rPr lang="en-US" noProof="0" dirty="0"/>
              <a:t>
</a:t>
            </a:r>
            <a:endParaRPr lang="de-CH" noProof="0" dirty="0"/>
          </a:p>
        </p:txBody>
      </p:sp>
      <p:sp>
        <p:nvSpPr>
          <p:cNvPr id="13" name="Date Placeholder 3">
            <a:extLst>
              <a:ext uri="{FF2B5EF4-FFF2-40B4-BE49-F238E27FC236}">
                <a16:creationId xmlns:a16="http://schemas.microsoft.com/office/drawing/2014/main" id="{647DC71A-5D33-4544-9765-DA3F5F1850D4}"/>
              </a:ext>
            </a:extLst>
          </p:cNvPr>
          <p:cNvSpPr txBox="1">
            <a:spLocks/>
          </p:cNvSpPr>
          <p:nvPr userDrawn="1"/>
        </p:nvSpPr>
        <p:spPr>
          <a:xfrm>
            <a:off x="1003299" y="11374943"/>
            <a:ext cx="3357685" cy="392208"/>
          </a:xfrm>
          <a:prstGeom prst="rect">
            <a:avLst/>
          </a:prstGeom>
        </p:spPr>
        <p:txBody>
          <a:bodyPr vert="horz" lIns="0" tIns="0" rIns="0" bIns="0" rtlCol="0" anchor="ctr">
            <a:noAutofit/>
          </a:bodyPr>
          <a:lstStyle>
            <a:defPPr>
              <a:defRPr lang="en-US"/>
            </a:defPPr>
            <a:lvl1pPr marL="0" algn="l" defTabSz="457200" rtl="0" eaLnBrk="1" latinLnBrk="0" hangingPunct="1">
              <a:defRPr sz="1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5C3F4A-304C-41A2-9099-E95CFD4F49DD}" type="datetime4">
              <a:rPr lang="de-CH" sz="2000" smtClean="0">
                <a:latin typeface="+mn-lt"/>
              </a:rPr>
              <a:pPr/>
              <a:t>16. Juli 2025</a:t>
            </a:fld>
            <a:endParaRPr lang="en-US" sz="2000" dirty="0">
              <a:latin typeface="+mn-lt"/>
            </a:endParaRPr>
          </a:p>
        </p:txBody>
      </p:sp>
      <p:sp>
        <p:nvSpPr>
          <p:cNvPr id="15" name="Picture Placeholder 16">
            <a:extLst>
              <a:ext uri="{FF2B5EF4-FFF2-40B4-BE49-F238E27FC236}">
                <a16:creationId xmlns:a16="http://schemas.microsoft.com/office/drawing/2014/main" id="{EB2AC198-6F0E-4D21-8CD5-D149E7D0916F}"/>
              </a:ext>
            </a:extLst>
          </p:cNvPr>
          <p:cNvSpPr>
            <a:spLocks noGrp="1"/>
          </p:cNvSpPr>
          <p:nvPr>
            <p:ph type="pic" sz="quarter" idx="15"/>
          </p:nvPr>
        </p:nvSpPr>
        <p:spPr>
          <a:xfrm>
            <a:off x="12194694" y="0"/>
            <a:ext cx="12189306" cy="12034382"/>
          </a:xfrm>
          <a:prstGeom prst="rect">
            <a:avLst/>
          </a:prstGeom>
          <a:solidFill>
            <a:schemeClr val="bg1">
              <a:lumMod val="95000"/>
            </a:schemeClr>
          </a:solidFill>
        </p:spPr>
        <p:txBody>
          <a:bodyPr anchor="ctr"/>
          <a:lstStyle>
            <a:lvl1pPr algn="ctr">
              <a:defRPr/>
            </a:lvl1pPr>
          </a:lstStyle>
          <a:p>
            <a:r>
              <a:rPr lang="de-DE" noProof="0"/>
              <a:t>Bild durch Klicken auf Symbol hinzufügen</a:t>
            </a:r>
            <a:endParaRPr lang="de-CH" noProof="0"/>
          </a:p>
        </p:txBody>
      </p:sp>
      <p:sp>
        <p:nvSpPr>
          <p:cNvPr id="22" name="DN|PlaceholderInline">
            <a:extLst>
              <a:ext uri="{FF2B5EF4-FFF2-40B4-BE49-F238E27FC236}">
                <a16:creationId xmlns:a16="http://schemas.microsoft.com/office/drawing/2014/main" id="{29F49D31-BDF2-4135-8FA9-C43D0C67D3EB}"/>
              </a:ext>
            </a:extLst>
          </p:cNvPr>
          <p:cNvSpPr>
            <a:spLocks noGrp="1"/>
          </p:cNvSpPr>
          <p:nvPr userDrawn="1"/>
        </p:nvSpPr>
        <p:spPr>
          <a:xfrm>
            <a:off x="1029477" y="10422654"/>
            <a:ext cx="8691696" cy="930729"/>
          </a:xfrm>
          <a:prstGeom prst="rect">
            <a:avLst/>
          </a:prstGeom>
        </p:spPr>
        <p:txBody>
          <a:bodyPr vert="horz" lIns="0" tIns="0" rIns="0" bIns="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de-CH" sz="2000" b="1" noProof="0" dirty="0"/>
              <a:t>Soziale Arbeit</a:t>
            </a:r>
          </a:p>
        </p:txBody>
      </p:sp>
      <p:pic>
        <p:nvPicPr>
          <p:cNvPr id="10" name="Grafik 9">
            <a:extLst>
              <a:ext uri="{FF2B5EF4-FFF2-40B4-BE49-F238E27FC236}">
                <a16:creationId xmlns:a16="http://schemas.microsoft.com/office/drawing/2014/main" id="{72918380-71C0-ABF5-B6F2-4275216F68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5479" y="865721"/>
            <a:ext cx="4040545" cy="623725"/>
          </a:xfrm>
          <a:prstGeom prst="rect">
            <a:avLst/>
          </a:prstGeom>
        </p:spPr>
      </p:pic>
    </p:spTree>
    <p:extLst>
      <p:ext uri="{BB962C8B-B14F-4D97-AF65-F5344CB8AC3E}">
        <p14:creationId xmlns:p14="http://schemas.microsoft.com/office/powerpoint/2010/main" val="3502256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3 mit Bild">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6A649F68-C7BE-4259-BF2D-4A9F666E2612}"/>
              </a:ext>
            </a:extLst>
          </p:cNvPr>
          <p:cNvSpPr>
            <a:spLocks noGrp="1"/>
          </p:cNvSpPr>
          <p:nvPr>
            <p:ph type="dt" sz="half" idx="2"/>
          </p:nvPr>
        </p:nvSpPr>
        <p:spPr>
          <a:xfrm>
            <a:off x="1837692" y="12685145"/>
            <a:ext cx="3053396" cy="185482"/>
          </a:xfrm>
          <a:prstGeom prst="rect">
            <a:avLst/>
          </a:prstGeom>
        </p:spPr>
        <p:txBody>
          <a:bodyPr vert="horz" lIns="0" tIns="0" rIns="0" bIns="0" rtlCol="0" anchor="ctr">
            <a:noAutofit/>
          </a:bodyPr>
          <a:lstStyle>
            <a:lvl1pPr algn="l">
              <a:defRPr sz="1600">
                <a:noFill/>
              </a:defRPr>
            </a:lvl1pPr>
          </a:lstStyle>
          <a:p>
            <a:fld id="{D6D315B7-2986-4574-9C9A-E8AFB8C87B27}" type="datetime4">
              <a:rPr lang="de-CH" smtClean="0"/>
              <a:t>16. Juli 2025</a:t>
            </a:fld>
            <a:endParaRPr lang="en-US"/>
          </a:p>
        </p:txBody>
      </p:sp>
      <p:sp>
        <p:nvSpPr>
          <p:cNvPr id="13" name="Footer Placeholder 4">
            <a:extLst>
              <a:ext uri="{FF2B5EF4-FFF2-40B4-BE49-F238E27FC236}">
                <a16:creationId xmlns:a16="http://schemas.microsoft.com/office/drawing/2014/main" id="{7E95AFAE-55E5-478D-A95E-879A15677AF7}"/>
              </a:ext>
            </a:extLst>
          </p:cNvPr>
          <p:cNvSpPr>
            <a:spLocks noGrp="1"/>
          </p:cNvSpPr>
          <p:nvPr>
            <p:ph type="ftr" sz="quarter" idx="3"/>
          </p:nvPr>
        </p:nvSpPr>
        <p:spPr>
          <a:xfrm>
            <a:off x="20330819" y="12685145"/>
            <a:ext cx="3053396" cy="185482"/>
          </a:xfrm>
          <a:prstGeom prst="rect">
            <a:avLst/>
          </a:prstGeom>
        </p:spPr>
        <p:txBody>
          <a:bodyPr vert="horz" lIns="0" tIns="0" rIns="0" bIns="0" rtlCol="0" anchor="ctr">
            <a:noAutofit/>
          </a:bodyPr>
          <a:lstStyle>
            <a:lvl1pPr algn="r">
              <a:defRPr lang="en-US" sz="1600">
                <a:noFill/>
              </a:defRPr>
            </a:lvl1pPr>
          </a:lstStyle>
          <a:p>
            <a:r>
              <a:rPr lang="en-US"/>
              <a:t>Page ‹Nr.›</a:t>
            </a:r>
          </a:p>
        </p:txBody>
      </p:sp>
      <p:pic>
        <p:nvPicPr>
          <p:cNvPr id="16" name="Bild" descr="Bild">
            <a:extLst>
              <a:ext uri="{FF2B5EF4-FFF2-40B4-BE49-F238E27FC236}">
                <a16:creationId xmlns:a16="http://schemas.microsoft.com/office/drawing/2014/main" id="{51250317-DAE9-4E04-800E-141E77359E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300" y="12687890"/>
            <a:ext cx="1838907" cy="170860"/>
          </a:xfrm>
          <a:prstGeom prst="rect">
            <a:avLst/>
          </a:prstGeom>
          <a:ln w="12700">
            <a:miter lim="400000"/>
          </a:ln>
        </p:spPr>
      </p:pic>
      <p:sp>
        <p:nvSpPr>
          <p:cNvPr id="11" name="Title 1">
            <a:extLst>
              <a:ext uri="{FF2B5EF4-FFF2-40B4-BE49-F238E27FC236}">
                <a16:creationId xmlns:a16="http://schemas.microsoft.com/office/drawing/2014/main" id="{A06C1D0D-F2DD-42E2-A95A-04D30C0423B0}"/>
              </a:ext>
            </a:extLst>
          </p:cNvPr>
          <p:cNvSpPr>
            <a:spLocks noGrp="1"/>
          </p:cNvSpPr>
          <p:nvPr>
            <p:ph type="ctrTitle" hasCustomPrompt="1"/>
          </p:nvPr>
        </p:nvSpPr>
        <p:spPr>
          <a:xfrm>
            <a:off x="1004755" y="3099816"/>
            <a:ext cx="8691695" cy="1883664"/>
          </a:xfrm>
        </p:spPr>
        <p:txBody>
          <a:bodyPr anchor="b"/>
          <a:lstStyle>
            <a:lvl1pPr algn="l">
              <a:lnSpc>
                <a:spcPct val="100000"/>
              </a:lnSpc>
              <a:defRPr sz="6000"/>
            </a:lvl1pPr>
          </a:lstStyle>
          <a:p>
            <a:r>
              <a:rPr lang="de-CH" noProof="0" dirty="0"/>
              <a:t>Titel über eine</a:t>
            </a:r>
            <a:br>
              <a:rPr lang="de-CH" noProof="0" dirty="0"/>
            </a:br>
            <a:r>
              <a:rPr lang="de-CH" noProof="0" dirty="0"/>
              <a:t>oder mehrere Zeilen</a:t>
            </a:r>
          </a:p>
        </p:txBody>
      </p:sp>
      <p:sp>
        <p:nvSpPr>
          <p:cNvPr id="14" name="Subtitle 2">
            <a:extLst>
              <a:ext uri="{FF2B5EF4-FFF2-40B4-BE49-F238E27FC236}">
                <a16:creationId xmlns:a16="http://schemas.microsoft.com/office/drawing/2014/main" id="{46E88974-0312-4EF7-957A-C28F7C1FFF00}"/>
              </a:ext>
            </a:extLst>
          </p:cNvPr>
          <p:cNvSpPr>
            <a:spLocks noGrp="1"/>
          </p:cNvSpPr>
          <p:nvPr>
            <p:ph type="subTitle" idx="1" hasCustomPrompt="1"/>
          </p:nvPr>
        </p:nvSpPr>
        <p:spPr>
          <a:xfrm>
            <a:off x="1003300" y="5952744"/>
            <a:ext cx="5120640" cy="1886614"/>
          </a:xfrm>
          <a:prstGeom prst="rect">
            <a:avLst/>
          </a:prstGeom>
        </p:spPr>
        <p:txBody>
          <a:bodyPr/>
          <a:lstStyle>
            <a:lvl1pPr marL="0" indent="0" algn="l">
              <a:spcBef>
                <a:spcPts val="0"/>
              </a:spcBef>
              <a:buNone/>
              <a:defRPr sz="30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de-CH" noProof="0" dirty="0"/>
              <a:t>Untertitel über eine oder mehrere Zeilen</a:t>
            </a:r>
            <a:r>
              <a:rPr lang="en-US" noProof="0" dirty="0"/>
              <a:t>
</a:t>
            </a:r>
            <a:endParaRPr lang="de-CH" noProof="0" dirty="0"/>
          </a:p>
        </p:txBody>
      </p:sp>
      <p:sp>
        <p:nvSpPr>
          <p:cNvPr id="15" name="Date Placeholder 3">
            <a:extLst>
              <a:ext uri="{FF2B5EF4-FFF2-40B4-BE49-F238E27FC236}">
                <a16:creationId xmlns:a16="http://schemas.microsoft.com/office/drawing/2014/main" id="{4E8D714D-1BA7-441B-869E-2C29098849ED}"/>
              </a:ext>
            </a:extLst>
          </p:cNvPr>
          <p:cNvSpPr txBox="1">
            <a:spLocks/>
          </p:cNvSpPr>
          <p:nvPr userDrawn="1"/>
        </p:nvSpPr>
        <p:spPr>
          <a:xfrm>
            <a:off x="1003299" y="11374943"/>
            <a:ext cx="3357685" cy="392208"/>
          </a:xfrm>
          <a:prstGeom prst="rect">
            <a:avLst/>
          </a:prstGeom>
        </p:spPr>
        <p:txBody>
          <a:bodyPr vert="horz" lIns="0" tIns="0" rIns="0" bIns="0" rtlCol="0" anchor="ctr">
            <a:noAutofit/>
          </a:bodyPr>
          <a:lstStyle>
            <a:defPPr>
              <a:defRPr lang="en-US"/>
            </a:defPPr>
            <a:lvl1pPr marL="0" algn="l" defTabSz="457200" rtl="0" eaLnBrk="1" latinLnBrk="0" hangingPunct="1">
              <a:defRPr sz="1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5C3F4A-304C-41A2-9099-E95CFD4F49DD}" type="datetime4">
              <a:rPr lang="de-CH" sz="2000" smtClean="0">
                <a:latin typeface="+mn-lt"/>
              </a:rPr>
              <a:pPr/>
              <a:t>16. Juli 2025</a:t>
            </a:fld>
            <a:endParaRPr lang="en-US" sz="2000" dirty="0">
              <a:latin typeface="+mn-lt"/>
            </a:endParaRPr>
          </a:p>
        </p:txBody>
      </p:sp>
      <p:sp>
        <p:nvSpPr>
          <p:cNvPr id="20" name="Picture Placeholder 16">
            <a:extLst>
              <a:ext uri="{FF2B5EF4-FFF2-40B4-BE49-F238E27FC236}">
                <a16:creationId xmlns:a16="http://schemas.microsoft.com/office/drawing/2014/main" id="{3A7FEB47-F6C0-4E14-B64C-B90C7734579D}"/>
              </a:ext>
            </a:extLst>
          </p:cNvPr>
          <p:cNvSpPr>
            <a:spLocks noGrp="1"/>
          </p:cNvSpPr>
          <p:nvPr>
            <p:ph type="pic" sz="quarter" idx="15"/>
          </p:nvPr>
        </p:nvSpPr>
        <p:spPr>
          <a:xfrm>
            <a:off x="10117442" y="3408216"/>
            <a:ext cx="14266558" cy="10307783"/>
          </a:xfrm>
          <a:prstGeom prst="rect">
            <a:avLst/>
          </a:prstGeom>
          <a:solidFill>
            <a:schemeClr val="bg1">
              <a:lumMod val="95000"/>
            </a:schemeClr>
          </a:solidFill>
        </p:spPr>
        <p:txBody>
          <a:bodyPr anchor="ctr"/>
          <a:lstStyle>
            <a:lvl1pPr algn="ctr">
              <a:defRPr/>
            </a:lvl1pPr>
          </a:lstStyle>
          <a:p>
            <a:r>
              <a:rPr lang="de-DE" noProof="0"/>
              <a:t>Bild durch Klicken auf Symbol hinzufügen</a:t>
            </a:r>
            <a:endParaRPr lang="de-CH" noProof="0"/>
          </a:p>
        </p:txBody>
      </p:sp>
      <p:sp>
        <p:nvSpPr>
          <p:cNvPr id="17" name="DN|PlaceholderInline">
            <a:extLst>
              <a:ext uri="{FF2B5EF4-FFF2-40B4-BE49-F238E27FC236}">
                <a16:creationId xmlns:a16="http://schemas.microsoft.com/office/drawing/2014/main" id="{D80E905A-11B5-4665-9884-959C482109F8}"/>
              </a:ext>
            </a:extLst>
          </p:cNvPr>
          <p:cNvSpPr>
            <a:spLocks noGrp="1"/>
          </p:cNvSpPr>
          <p:nvPr userDrawn="1"/>
        </p:nvSpPr>
        <p:spPr>
          <a:xfrm>
            <a:off x="1029477" y="10422654"/>
            <a:ext cx="8691696" cy="930729"/>
          </a:xfrm>
          <a:prstGeom prst="rect">
            <a:avLst/>
          </a:prstGeom>
        </p:spPr>
        <p:txBody>
          <a:bodyPr vert="horz" lIns="0" tIns="0" rIns="0" bIns="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de-CH" sz="2000" b="1" noProof="0" dirty="0"/>
              <a:t>Soziale Arbeit</a:t>
            </a:r>
          </a:p>
        </p:txBody>
      </p:sp>
      <p:pic>
        <p:nvPicPr>
          <p:cNvPr id="18" name="Grafik 17">
            <a:extLst>
              <a:ext uri="{FF2B5EF4-FFF2-40B4-BE49-F238E27FC236}">
                <a16:creationId xmlns:a16="http://schemas.microsoft.com/office/drawing/2014/main" id="{46521646-A8F6-ADE8-0859-0A08F9472C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5479" y="865721"/>
            <a:ext cx="4040545" cy="623725"/>
          </a:xfrm>
          <a:prstGeom prst="rect">
            <a:avLst/>
          </a:prstGeom>
        </p:spPr>
      </p:pic>
    </p:spTree>
    <p:extLst>
      <p:ext uri="{BB962C8B-B14F-4D97-AF65-F5344CB8AC3E}">
        <p14:creationId xmlns:p14="http://schemas.microsoft.com/office/powerpoint/2010/main" val="127560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1/2 Inhalt">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6C10928-4E14-4EA1-A12C-5AD2CB6CCADE}"/>
              </a:ext>
            </a:extLst>
          </p:cNvPr>
          <p:cNvSpPr>
            <a:spLocks noGrp="1"/>
          </p:cNvSpPr>
          <p:nvPr>
            <p:ph type="dt" sz="half" idx="2"/>
          </p:nvPr>
        </p:nvSpPr>
        <p:spPr>
          <a:xfrm>
            <a:off x="1837692" y="12685145"/>
            <a:ext cx="3053396" cy="185482"/>
          </a:xfrm>
          <a:prstGeom prst="rect">
            <a:avLst/>
          </a:prstGeom>
        </p:spPr>
        <p:txBody>
          <a:bodyPr vert="horz" lIns="0" tIns="0" rIns="0" bIns="0" rtlCol="0" anchor="ctr">
            <a:noAutofit/>
          </a:bodyPr>
          <a:lstStyle>
            <a:lvl1pPr algn="l">
              <a:defRPr sz="1600">
                <a:solidFill>
                  <a:schemeClr val="tx1"/>
                </a:solidFill>
              </a:defRPr>
            </a:lvl1pPr>
          </a:lstStyle>
          <a:p>
            <a:fld id="{16F46C0B-9082-47E7-B039-6B1FD83BE381}" type="datetime4">
              <a:rPr lang="de-CH" smtClean="0"/>
              <a:t>16. Juli 2025</a:t>
            </a:fld>
            <a:endParaRPr lang="en-US"/>
          </a:p>
        </p:txBody>
      </p:sp>
      <p:sp>
        <p:nvSpPr>
          <p:cNvPr id="11" name="Content Placeholder 4">
            <a:extLst>
              <a:ext uri="{FF2B5EF4-FFF2-40B4-BE49-F238E27FC236}">
                <a16:creationId xmlns:a16="http://schemas.microsoft.com/office/drawing/2014/main" id="{9E2C1980-F360-409F-8C22-405AEED4399F}"/>
              </a:ext>
            </a:extLst>
          </p:cNvPr>
          <p:cNvSpPr>
            <a:spLocks noGrp="1"/>
          </p:cNvSpPr>
          <p:nvPr>
            <p:ph sz="quarter" idx="11"/>
          </p:nvPr>
        </p:nvSpPr>
        <p:spPr>
          <a:xfrm>
            <a:off x="1003300" y="3651250"/>
            <a:ext cx="10195560" cy="8702675"/>
          </a:xfrm>
        </p:spPr>
        <p:txBody>
          <a:bodyPr/>
          <a:lstStyle>
            <a:lvl1pPr>
              <a:defRPr/>
            </a:lvl1pPr>
            <a:lvl2pPr>
              <a:defRPr/>
            </a:lvl2pPr>
            <a:lvl3pPr>
              <a:defRPr/>
            </a:lvl3pPr>
            <a:lvl4pPr>
              <a:defRPr/>
            </a:lvl4pPr>
            <a:lvl5pPr>
              <a:defRPr/>
            </a:lvl5pPr>
          </a:lstStyle>
          <a:p>
            <a:pPr lvl="0"/>
            <a:r>
              <a:rPr lang="de-DE"/>
              <a:t>Mastertextformat bearbeiten</a:t>
            </a:r>
          </a:p>
        </p:txBody>
      </p:sp>
      <p:sp>
        <p:nvSpPr>
          <p:cNvPr id="12" name="Content Placeholder 4">
            <a:extLst>
              <a:ext uri="{FF2B5EF4-FFF2-40B4-BE49-F238E27FC236}">
                <a16:creationId xmlns:a16="http://schemas.microsoft.com/office/drawing/2014/main" id="{6776978B-3B7A-48A0-9AB8-F10BB7D8409D}"/>
              </a:ext>
            </a:extLst>
          </p:cNvPr>
          <p:cNvSpPr>
            <a:spLocks noGrp="1"/>
          </p:cNvSpPr>
          <p:nvPr>
            <p:ph sz="quarter" idx="12"/>
          </p:nvPr>
        </p:nvSpPr>
        <p:spPr>
          <a:xfrm>
            <a:off x="13188655" y="3651251"/>
            <a:ext cx="10195560" cy="8702675"/>
          </a:xfrm>
        </p:spPr>
        <p:txBody>
          <a:bodyPr/>
          <a:lstStyle>
            <a:lvl1pPr>
              <a:defRPr/>
            </a:lvl1pPr>
            <a:lvl2pPr>
              <a:defRPr/>
            </a:lvl2pPr>
            <a:lvl3pPr>
              <a:defRPr/>
            </a:lvl3pPr>
            <a:lvl4pPr>
              <a:defRPr/>
            </a:lvl4pPr>
            <a:lvl5pPr>
              <a:defRPr/>
            </a:lvl5pPr>
          </a:lstStyle>
          <a:p>
            <a:pPr lvl="0"/>
            <a:r>
              <a:rPr lang="de-DE"/>
              <a:t>Mastertextformat bearbeiten</a:t>
            </a:r>
          </a:p>
        </p:txBody>
      </p:sp>
      <p:sp>
        <p:nvSpPr>
          <p:cNvPr id="10" name="Title 1">
            <a:extLst>
              <a:ext uri="{FF2B5EF4-FFF2-40B4-BE49-F238E27FC236}">
                <a16:creationId xmlns:a16="http://schemas.microsoft.com/office/drawing/2014/main" id="{C54651F6-9DB8-4F1A-AD6F-6223CE48DDB1}"/>
              </a:ext>
            </a:extLst>
          </p:cNvPr>
          <p:cNvSpPr>
            <a:spLocks noGrp="1"/>
          </p:cNvSpPr>
          <p:nvPr>
            <p:ph type="title" hasCustomPrompt="1"/>
          </p:nvPr>
        </p:nvSpPr>
        <p:spPr>
          <a:xfrm>
            <a:off x="1003300" y="1361139"/>
            <a:ext cx="22380916" cy="593101"/>
          </a:xfrm>
        </p:spPr>
        <p:txBody>
          <a:bodyPr anchor="b"/>
          <a:lstStyle>
            <a:lvl1pPr>
              <a:defRPr/>
            </a:lvl1pPr>
          </a:lstStyle>
          <a:p>
            <a:r>
              <a:rPr lang="de-CH" noProof="0" dirty="0"/>
              <a:t>Titel einfügen</a:t>
            </a:r>
          </a:p>
        </p:txBody>
      </p:sp>
      <p:sp>
        <p:nvSpPr>
          <p:cNvPr id="13" name="Footer Placeholder 4">
            <a:extLst>
              <a:ext uri="{FF2B5EF4-FFF2-40B4-BE49-F238E27FC236}">
                <a16:creationId xmlns:a16="http://schemas.microsoft.com/office/drawing/2014/main" id="{67378758-9D6B-4B22-BFC6-64E31A40F6A2}"/>
              </a:ext>
            </a:extLst>
          </p:cNvPr>
          <p:cNvSpPr>
            <a:spLocks noGrp="1"/>
          </p:cNvSpPr>
          <p:nvPr>
            <p:ph type="ftr" sz="quarter" idx="3"/>
          </p:nvPr>
        </p:nvSpPr>
        <p:spPr>
          <a:xfrm>
            <a:off x="20330819" y="12685145"/>
            <a:ext cx="3053396" cy="185482"/>
          </a:xfrm>
          <a:prstGeom prst="rect">
            <a:avLst/>
          </a:prstGeom>
        </p:spPr>
        <p:txBody>
          <a:bodyPr vert="horz" lIns="0" tIns="0" rIns="0" bIns="0" rtlCol="0" anchor="ctr">
            <a:noAutofit/>
          </a:bodyPr>
          <a:lstStyle>
            <a:lvl1pPr algn="r">
              <a:defRPr lang="en-US" sz="1600">
                <a:solidFill>
                  <a:schemeClr val="tx1"/>
                </a:solidFill>
              </a:defRPr>
            </a:lvl1pPr>
          </a:lstStyle>
          <a:p>
            <a:r>
              <a:rPr lang="de-CH" dirty="0"/>
              <a:t>Seite </a:t>
            </a:r>
            <a:fld id="{86B585F8-2033-43C0-8CDE-307184B088E2}" type="slidenum">
              <a:rPr lang="de-CH" smtClean="0"/>
              <a:pPr/>
              <a:t>‹Nr.›</a:t>
            </a:fld>
            <a:endParaRPr lang="de-CH" dirty="0"/>
          </a:p>
        </p:txBody>
      </p:sp>
    </p:spTree>
    <p:extLst>
      <p:ext uri="{BB962C8B-B14F-4D97-AF65-F5344CB8AC3E}">
        <p14:creationId xmlns:p14="http://schemas.microsoft.com/office/powerpoint/2010/main" val="23064077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3300" y="1361139"/>
            <a:ext cx="22380916" cy="593101"/>
          </a:xfrm>
          <a:prstGeom prst="rect">
            <a:avLst/>
          </a:prstGeom>
        </p:spPr>
        <p:txBody>
          <a:bodyPr vert="horz" lIns="0" tIns="0" rIns="0" bIns="0" rtlCol="0" anchor="ctr">
            <a:noAutofit/>
          </a:bodyPr>
          <a:lstStyle/>
          <a:p>
            <a:r>
              <a:rPr lang="de-CH" noProof="0" dirty="0"/>
              <a:t>Titel einfügen</a:t>
            </a:r>
            <a:endParaRPr lang="en-US" noProof="0" dirty="0"/>
          </a:p>
        </p:txBody>
      </p:sp>
      <p:sp>
        <p:nvSpPr>
          <p:cNvPr id="4" name="Date Placeholder 3"/>
          <p:cNvSpPr>
            <a:spLocks noGrp="1"/>
          </p:cNvSpPr>
          <p:nvPr>
            <p:ph type="dt" sz="half" idx="2"/>
          </p:nvPr>
        </p:nvSpPr>
        <p:spPr>
          <a:xfrm>
            <a:off x="1837692" y="12685145"/>
            <a:ext cx="3053396" cy="185482"/>
          </a:xfrm>
          <a:prstGeom prst="rect">
            <a:avLst/>
          </a:prstGeom>
        </p:spPr>
        <p:txBody>
          <a:bodyPr vert="horz" lIns="0" tIns="0" rIns="0" bIns="0" rtlCol="0" anchor="ctr">
            <a:noAutofit/>
          </a:bodyPr>
          <a:lstStyle>
            <a:lvl1pPr algn="l">
              <a:defRPr sz="1600">
                <a:solidFill>
                  <a:schemeClr val="tx1"/>
                </a:solidFill>
              </a:defRPr>
            </a:lvl1pPr>
          </a:lstStyle>
          <a:p>
            <a:fld id="{EC385D30-54BD-4434-BC2D-2D5447A7B285}" type="datetime4">
              <a:rPr lang="de-CH" smtClean="0"/>
              <a:t>16. Juli 2025</a:t>
            </a:fld>
            <a:endParaRPr lang="en-US" dirty="0"/>
          </a:p>
        </p:txBody>
      </p:sp>
      <p:sp>
        <p:nvSpPr>
          <p:cNvPr id="5" name="Footer Placeholder 4"/>
          <p:cNvSpPr>
            <a:spLocks noGrp="1"/>
          </p:cNvSpPr>
          <p:nvPr>
            <p:ph type="ftr" sz="quarter" idx="3"/>
          </p:nvPr>
        </p:nvSpPr>
        <p:spPr>
          <a:xfrm>
            <a:off x="20330819" y="12685145"/>
            <a:ext cx="3053396" cy="185482"/>
          </a:xfrm>
          <a:prstGeom prst="rect">
            <a:avLst/>
          </a:prstGeom>
        </p:spPr>
        <p:txBody>
          <a:bodyPr vert="horz" lIns="0" tIns="0" rIns="0" bIns="0" rtlCol="0" anchor="ctr">
            <a:noAutofit/>
          </a:bodyPr>
          <a:lstStyle>
            <a:lvl1pPr algn="r">
              <a:defRPr lang="en-US" sz="1600">
                <a:solidFill>
                  <a:schemeClr val="tx1"/>
                </a:solidFill>
              </a:defRPr>
            </a:lvl1pPr>
          </a:lstStyle>
          <a:p>
            <a:r>
              <a:rPr lang="de-CH" dirty="0"/>
              <a:t>Page </a:t>
            </a:r>
            <a:fld id="{F6D6BDF2-272F-4256-ACF1-DEAEC48BAB75}" type="slidenum">
              <a:rPr lang="de-CH" smtClean="0"/>
              <a:pPr/>
              <a:t>‹Nr.›</a:t>
            </a:fld>
            <a:endParaRPr lang="de-CH" dirty="0"/>
          </a:p>
        </p:txBody>
      </p:sp>
      <p:pic>
        <p:nvPicPr>
          <p:cNvPr id="22" name="HSLU_Wortmarke_Schwarz_rgb.pdf" descr="HSLU_Wortmarke_Schwarz_rgb.pdf">
            <a:extLst>
              <a:ext uri="{FF2B5EF4-FFF2-40B4-BE49-F238E27FC236}">
                <a16:creationId xmlns:a16="http://schemas.microsoft.com/office/drawing/2014/main" id="{90BD4B69-5471-4A66-BCA9-21E3F205EB2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03300" y="12692259"/>
            <a:ext cx="533401" cy="166491"/>
          </a:xfrm>
          <a:prstGeom prst="rect">
            <a:avLst/>
          </a:prstGeom>
          <a:ln w="12700">
            <a:miter lim="400000"/>
          </a:ln>
        </p:spPr>
      </p:pic>
      <p:sp>
        <p:nvSpPr>
          <p:cNvPr id="8" name="Text Placeholder 2">
            <a:extLst>
              <a:ext uri="{FF2B5EF4-FFF2-40B4-BE49-F238E27FC236}">
                <a16:creationId xmlns:a16="http://schemas.microsoft.com/office/drawing/2014/main" id="{0B555015-DBB3-4012-A862-2BCB9054B9D5}"/>
              </a:ext>
            </a:extLst>
          </p:cNvPr>
          <p:cNvSpPr>
            <a:spLocks noGrp="1"/>
          </p:cNvSpPr>
          <p:nvPr>
            <p:ph type="body" idx="1"/>
          </p:nvPr>
        </p:nvSpPr>
        <p:spPr>
          <a:xfrm>
            <a:off x="1003300" y="3651250"/>
            <a:ext cx="22380916" cy="8702675"/>
          </a:xfrm>
          <a:prstGeom prst="rect">
            <a:avLst/>
          </a:prstGeom>
        </p:spPr>
        <p:txBody>
          <a:bodyPr vert="horz" lIns="0" tIns="0" rIns="0" bIns="0" rtlCol="0">
            <a:noAutofit/>
          </a:bodyPr>
          <a:lstStyle/>
          <a:p>
            <a:pPr lvl="0"/>
            <a:r>
              <a:rPr lang="en-US" dirty="0" err="1"/>
              <a:t>Mastertext</a:t>
            </a:r>
            <a:endParaRPr lang="en-US" dirty="0"/>
          </a:p>
          <a:p>
            <a:pPr lvl="0"/>
            <a:r>
              <a:rPr lang="en-US" dirty="0"/>
              <a:t>Copytext</a:t>
            </a:r>
          </a:p>
          <a:p>
            <a:pPr lvl="0"/>
            <a:r>
              <a:rPr lang="en-US" dirty="0" err="1"/>
              <a:t>Textebene</a:t>
            </a:r>
            <a:r>
              <a:rPr lang="en-US" dirty="0"/>
              <a:t> (Level 1)</a:t>
            </a:r>
          </a:p>
          <a:p>
            <a:pPr lvl="1"/>
            <a:r>
              <a:rPr lang="de-CH" noProof="0" dirty="0"/>
              <a:t>Erste Aufzählungsebene (Level 2)</a:t>
            </a:r>
            <a:endParaRPr lang="en-US" dirty="0"/>
          </a:p>
          <a:p>
            <a:pPr lvl="2"/>
            <a:r>
              <a:rPr lang="de-CH" noProof="0" dirty="0"/>
              <a:t>Zweite Aufzählungsebene (Level 3)</a:t>
            </a:r>
            <a:endParaRPr lang="en-US" dirty="0"/>
          </a:p>
          <a:p>
            <a:pPr lvl="3"/>
            <a:r>
              <a:rPr lang="de-CH" noProof="0" dirty="0"/>
              <a:t>Textüberschrift (Level 4)</a:t>
            </a:r>
            <a:endParaRPr lang="en-US" dirty="0"/>
          </a:p>
          <a:p>
            <a:pPr lvl="4"/>
            <a:r>
              <a:rPr lang="de-CH" noProof="0" dirty="0"/>
              <a:t>Kleinere Textebene, 24pt (Level 5)</a:t>
            </a:r>
            <a:endParaRPr lang="en-US" dirty="0"/>
          </a:p>
          <a:p>
            <a:pPr lvl="5"/>
            <a:r>
              <a:rPr lang="de-CH" noProof="0" dirty="0"/>
              <a:t>Kleinere Aufzählungsebene (Level 6)</a:t>
            </a:r>
            <a:endParaRPr lang="en-US" dirty="0"/>
          </a:p>
          <a:p>
            <a:pPr lvl="6"/>
            <a:r>
              <a:rPr lang="de-CH" noProof="0" dirty="0"/>
              <a:t>Kleinere Aufzählungsebene (Level 7)</a:t>
            </a:r>
            <a:endParaRPr lang="en-US" dirty="0"/>
          </a:p>
          <a:p>
            <a:pPr lvl="7"/>
            <a:r>
              <a:rPr lang="de-CH" noProof="0" dirty="0"/>
              <a:t>Textüberschrift (Level 8)</a:t>
            </a:r>
            <a:endParaRPr lang="en-US" dirty="0"/>
          </a:p>
          <a:p>
            <a:pPr lvl="8"/>
            <a:r>
              <a:rPr lang="de-CH" noProof="0" dirty="0"/>
              <a:t>Anmerkungen und Kleingedrucktes (Level 9)</a:t>
            </a:r>
            <a:endParaRPr lang="en-US" dirty="0"/>
          </a:p>
        </p:txBody>
      </p:sp>
    </p:spTree>
    <p:extLst>
      <p:ext uri="{BB962C8B-B14F-4D97-AF65-F5344CB8AC3E}">
        <p14:creationId xmlns:p14="http://schemas.microsoft.com/office/powerpoint/2010/main" val="594075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81" r:id="rId5"/>
    <p:sldLayoutId id="2147483683" r:id="rId6"/>
    <p:sldLayoutId id="2147483684" r:id="rId7"/>
    <p:sldLayoutId id="2147483685"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78" r:id="rId17"/>
    <p:sldLayoutId id="2147483695" r:id="rId18"/>
    <p:sldLayoutId id="2147483696" r:id="rId19"/>
    <p:sldLayoutId id="2147483697" r:id="rId20"/>
  </p:sldLayoutIdLst>
  <p:hf sldNum="0" hdr="0"/>
  <p:txStyles>
    <p:titleStyle>
      <a:lvl1pPr algn="l" defTabSz="1828800" rtl="0" eaLnBrk="1" latinLnBrk="0" hangingPunct="1">
        <a:lnSpc>
          <a:spcPct val="110000"/>
        </a:lnSpc>
        <a:spcBef>
          <a:spcPct val="0"/>
        </a:spcBef>
        <a:buNone/>
        <a:defRPr sz="4000" kern="1200">
          <a:solidFill>
            <a:schemeClr val="tx1"/>
          </a:solidFill>
          <a:latin typeface="+mj-lt"/>
          <a:ea typeface="+mj-ea"/>
          <a:cs typeface="+mj-cs"/>
        </a:defRPr>
      </a:lvl1pPr>
    </p:titleStyle>
    <p:bodyStyle>
      <a:lvl1pPr marL="0" indent="0" algn="l" defTabSz="1828800" rtl="0" eaLnBrk="1" latinLnBrk="0" hangingPunct="1">
        <a:lnSpc>
          <a:spcPct val="120000"/>
        </a:lnSpc>
        <a:spcBef>
          <a:spcPts val="2000"/>
        </a:spcBef>
        <a:buFont typeface="Arial" panose="020B0604020202020204" pitchFamily="34" charset="0"/>
        <a:buNone/>
        <a:defRPr sz="3000" kern="1200">
          <a:solidFill>
            <a:schemeClr val="tx1"/>
          </a:solidFill>
          <a:latin typeface="+mn-lt"/>
          <a:ea typeface="+mn-ea"/>
          <a:cs typeface="+mn-cs"/>
        </a:defRPr>
      </a:lvl1pPr>
      <a:lvl2pPr marL="521208" indent="-521208" algn="l" defTabSz="1828800" rtl="0" eaLnBrk="1" latinLnBrk="0" hangingPunct="1">
        <a:lnSpc>
          <a:spcPct val="120000"/>
        </a:lnSpc>
        <a:spcBef>
          <a:spcPts val="0"/>
        </a:spcBef>
        <a:buFont typeface="Symbol" panose="05050102010706020507" pitchFamily="18" charset="2"/>
        <a:buChar char="-"/>
        <a:defRPr sz="3000" kern="1200">
          <a:solidFill>
            <a:schemeClr val="tx1"/>
          </a:solidFill>
          <a:latin typeface="+mn-lt"/>
          <a:ea typeface="+mn-ea"/>
          <a:cs typeface="+mn-cs"/>
        </a:defRPr>
      </a:lvl2pPr>
      <a:lvl3pPr marL="1042416" indent="-521208" algn="l" defTabSz="1828800" rtl="0" eaLnBrk="1" latinLnBrk="0" hangingPunct="1">
        <a:lnSpc>
          <a:spcPct val="120000"/>
        </a:lnSpc>
        <a:spcBef>
          <a:spcPts val="0"/>
        </a:spcBef>
        <a:buFont typeface="Symbol" panose="05050102010706020507" pitchFamily="18" charset="2"/>
        <a:buChar char="-"/>
        <a:defRPr sz="3000" kern="1200">
          <a:solidFill>
            <a:schemeClr val="tx1"/>
          </a:solidFill>
          <a:latin typeface="+mn-lt"/>
          <a:ea typeface="+mn-ea"/>
          <a:cs typeface="+mn-cs"/>
        </a:defRPr>
      </a:lvl3pPr>
      <a:lvl4pPr marL="0" indent="0" algn="l" defTabSz="1828800" rtl="0" eaLnBrk="1" latinLnBrk="0" hangingPunct="1">
        <a:lnSpc>
          <a:spcPct val="120000"/>
        </a:lnSpc>
        <a:spcBef>
          <a:spcPts val="0"/>
        </a:spcBef>
        <a:buFont typeface="Wingdings 3" panose="05040102010807070707" pitchFamily="18" charset="2"/>
        <a:buNone/>
        <a:defRPr sz="3000" b="1" kern="1200">
          <a:solidFill>
            <a:schemeClr val="tx1"/>
          </a:solidFill>
          <a:latin typeface="+mn-lt"/>
          <a:ea typeface="+mn-ea"/>
          <a:cs typeface="+mn-cs"/>
        </a:defRPr>
      </a:lvl4pPr>
      <a:lvl5pPr marL="0" indent="0" algn="l" defTabSz="1828800" rtl="0" eaLnBrk="1" latinLnBrk="0" hangingPunct="1">
        <a:lnSpc>
          <a:spcPct val="120000"/>
        </a:lnSpc>
        <a:spcBef>
          <a:spcPts val="0"/>
        </a:spcBef>
        <a:buFont typeface="Wingdings 3" panose="05040102010807070707" pitchFamily="18" charset="2"/>
        <a:buNone/>
        <a:defRPr sz="2000" kern="1200">
          <a:solidFill>
            <a:schemeClr val="tx1"/>
          </a:solidFill>
          <a:latin typeface="+mn-lt"/>
          <a:ea typeface="+mn-ea"/>
          <a:cs typeface="+mn-cs"/>
        </a:defRPr>
      </a:lvl5pPr>
      <a:lvl6pPr marL="274320" indent="-274320" algn="l" defTabSz="1828800" rtl="0" eaLnBrk="1" latinLnBrk="0" hangingPunct="1">
        <a:lnSpc>
          <a:spcPct val="120000"/>
        </a:lnSpc>
        <a:spcBef>
          <a:spcPts val="0"/>
        </a:spcBef>
        <a:buFont typeface="Symbol" panose="05050102010706020507" pitchFamily="18" charset="2"/>
        <a:buChar char="-"/>
        <a:defRPr sz="2000" kern="1200">
          <a:solidFill>
            <a:schemeClr val="tx1"/>
          </a:solidFill>
          <a:latin typeface="+mn-lt"/>
          <a:ea typeface="+mn-ea"/>
          <a:cs typeface="+mn-cs"/>
        </a:defRPr>
      </a:lvl6pPr>
      <a:lvl7pPr marL="548640" indent="-274320" algn="l" defTabSz="1828800" rtl="0" eaLnBrk="1" latinLnBrk="0" hangingPunct="1">
        <a:lnSpc>
          <a:spcPct val="120000"/>
        </a:lnSpc>
        <a:spcBef>
          <a:spcPts val="0"/>
        </a:spcBef>
        <a:buFont typeface="Symbol" panose="05050102010706020507" pitchFamily="18" charset="2"/>
        <a:buChar char="-"/>
        <a:defRPr sz="2000" kern="1200">
          <a:solidFill>
            <a:schemeClr val="tx1"/>
          </a:solidFill>
          <a:latin typeface="+mn-lt"/>
          <a:ea typeface="+mn-ea"/>
          <a:cs typeface="+mn-cs"/>
        </a:defRPr>
      </a:lvl7pPr>
      <a:lvl8pPr marL="0" indent="0" algn="l" defTabSz="1828800" rtl="0" eaLnBrk="1" latinLnBrk="0" hangingPunct="1">
        <a:lnSpc>
          <a:spcPct val="120000"/>
        </a:lnSpc>
        <a:spcBef>
          <a:spcPts val="0"/>
        </a:spcBef>
        <a:buFont typeface="Wingdings 3" panose="05040102010807070707" pitchFamily="18" charset="2"/>
        <a:buNone/>
        <a:defRPr sz="2000" b="1" kern="1200">
          <a:solidFill>
            <a:schemeClr val="tx1"/>
          </a:solidFill>
          <a:latin typeface="+mn-lt"/>
          <a:ea typeface="+mn-ea"/>
          <a:cs typeface="+mn-cs"/>
        </a:defRPr>
      </a:lvl8pPr>
      <a:lvl9pPr marL="0" indent="0" algn="l" defTabSz="1828800" rtl="0" eaLnBrk="1" latinLnBrk="0" hangingPunct="1">
        <a:lnSpc>
          <a:spcPct val="120000"/>
        </a:lnSpc>
        <a:spcBef>
          <a:spcPts val="0"/>
        </a:spcBef>
        <a:buFont typeface="Wingdings 3" panose="05040102010807070707" pitchFamily="18" charset="2"/>
        <a:buNone/>
        <a:defRPr sz="1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4D38C6DD-CC88-47EB-A733-6C4486B5A9BB}"/>
              </a:ext>
            </a:extLst>
          </p:cNvPr>
          <p:cNvSpPr>
            <a:spLocks noGrp="1"/>
          </p:cNvSpPr>
          <p:nvPr>
            <p:ph type="subTitle" idx="1"/>
          </p:nvPr>
        </p:nvSpPr>
        <p:spPr>
          <a:xfrm>
            <a:off x="931003" y="7686677"/>
            <a:ext cx="10324064" cy="1886614"/>
          </a:xfrm>
        </p:spPr>
        <p:txBody>
          <a:bodyPr/>
          <a:lstStyle/>
          <a:p>
            <a:r>
              <a:rPr lang="en-US" dirty="0" err="1"/>
              <a:t>Sozialräumlicher</a:t>
            </a:r>
            <a:r>
              <a:rPr lang="en-US" dirty="0"/>
              <a:t> </a:t>
            </a:r>
            <a:r>
              <a:rPr lang="en-US" dirty="0" err="1"/>
              <a:t>Zugang</a:t>
            </a:r>
            <a:r>
              <a:rPr lang="en-US" dirty="0"/>
              <a:t> und </a:t>
            </a:r>
            <a:r>
              <a:rPr lang="en-US" dirty="0" err="1"/>
              <a:t>Partizipation</a:t>
            </a:r>
            <a:endParaRPr lang="en-US" dirty="0"/>
          </a:p>
        </p:txBody>
      </p:sp>
      <p:sp>
        <p:nvSpPr>
          <p:cNvPr id="4" name="Titel 3">
            <a:extLst>
              <a:ext uri="{FF2B5EF4-FFF2-40B4-BE49-F238E27FC236}">
                <a16:creationId xmlns:a16="http://schemas.microsoft.com/office/drawing/2014/main" id="{CCAF100E-A843-40FD-B03F-B4D066DF49A4}"/>
              </a:ext>
            </a:extLst>
          </p:cNvPr>
          <p:cNvSpPr>
            <a:spLocks noGrp="1"/>
          </p:cNvSpPr>
          <p:nvPr>
            <p:ph type="ctrTitle"/>
          </p:nvPr>
        </p:nvSpPr>
        <p:spPr>
          <a:xfrm>
            <a:off x="931003" y="3771899"/>
            <a:ext cx="10176561" cy="2657475"/>
          </a:xfrm>
        </p:spPr>
        <p:txBody>
          <a:bodyPr/>
          <a:lstStyle/>
          <a:p>
            <a:r>
              <a:rPr lang="en-US" dirty="0"/>
              <a:t>Bahnhofstrasse 15 </a:t>
            </a:r>
            <a:r>
              <a:rPr lang="en-US" dirty="0" err="1"/>
              <a:t>als</a:t>
            </a:r>
            <a:r>
              <a:rPr lang="en-US" dirty="0"/>
              <a:t> </a:t>
            </a:r>
            <a:r>
              <a:rPr lang="en-US" dirty="0" err="1"/>
              <a:t>Möglichkeitsraum</a:t>
            </a:r>
            <a:r>
              <a:rPr lang="en-US" dirty="0"/>
              <a:t> für die Gemeinde Schwyz</a:t>
            </a:r>
          </a:p>
        </p:txBody>
      </p:sp>
    </p:spTree>
    <p:extLst>
      <p:ext uri="{BB962C8B-B14F-4D97-AF65-F5344CB8AC3E}">
        <p14:creationId xmlns:p14="http://schemas.microsoft.com/office/powerpoint/2010/main" val="798451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4A23C21-1A7B-D0CE-43B5-AAD7089EC3FC}"/>
              </a:ext>
            </a:extLst>
          </p:cNvPr>
          <p:cNvSpPr>
            <a:spLocks noGrp="1"/>
          </p:cNvSpPr>
          <p:nvPr>
            <p:ph type="dt" sz="half" idx="2"/>
          </p:nvPr>
        </p:nvSpPr>
        <p:spPr/>
        <p:txBody>
          <a:bodyPr/>
          <a:lstStyle/>
          <a:p>
            <a:fld id="{ECF0D1EE-778F-468F-8455-0B19FC52DA6C}" type="datetime4">
              <a:rPr lang="de-CH" noProof="0" smtClean="0"/>
              <a:t>16. Juli 2025</a:t>
            </a:fld>
            <a:endParaRPr lang="de-CH" noProof="0"/>
          </a:p>
        </p:txBody>
      </p:sp>
      <p:sp>
        <p:nvSpPr>
          <p:cNvPr id="4" name="Titel 3">
            <a:extLst>
              <a:ext uri="{FF2B5EF4-FFF2-40B4-BE49-F238E27FC236}">
                <a16:creationId xmlns:a16="http://schemas.microsoft.com/office/drawing/2014/main" id="{7C5BDD23-7500-1F44-42D6-EE00AD41D6C9}"/>
              </a:ext>
            </a:extLst>
          </p:cNvPr>
          <p:cNvSpPr>
            <a:spLocks noGrp="1"/>
          </p:cNvSpPr>
          <p:nvPr>
            <p:ph type="title"/>
          </p:nvPr>
        </p:nvSpPr>
        <p:spPr/>
        <p:txBody>
          <a:bodyPr/>
          <a:lstStyle/>
          <a:p>
            <a:pPr marL="25400" marR="10160">
              <a:spcBef>
                <a:spcPts val="200"/>
              </a:spcBef>
            </a:pPr>
            <a:r>
              <a:rPr lang="de-CH" dirty="0"/>
              <a:t>Siedlungsqualität</a:t>
            </a:r>
            <a:r>
              <a:rPr lang="de-CH" b="1" dirty="0">
                <a:solidFill>
                  <a:schemeClr val="accent1">
                    <a:lumMod val="50000"/>
                  </a:schemeClr>
                </a:solidFill>
              </a:rPr>
              <a:t> </a:t>
            </a:r>
            <a:r>
              <a:rPr lang="de-CH" dirty="0"/>
              <a:t>hat viele Facetten</a:t>
            </a:r>
          </a:p>
        </p:txBody>
      </p:sp>
      <p:sp>
        <p:nvSpPr>
          <p:cNvPr id="5" name="Fußzeilenplatzhalter 4">
            <a:extLst>
              <a:ext uri="{FF2B5EF4-FFF2-40B4-BE49-F238E27FC236}">
                <a16:creationId xmlns:a16="http://schemas.microsoft.com/office/drawing/2014/main" id="{CA0696DC-FE44-8D2D-14AE-DD50D6338C9C}"/>
              </a:ext>
            </a:extLst>
          </p:cNvPr>
          <p:cNvSpPr>
            <a:spLocks noGrp="1"/>
          </p:cNvSpPr>
          <p:nvPr>
            <p:ph type="ftr" sz="quarter" idx="3"/>
          </p:nvPr>
        </p:nvSpPr>
        <p:spPr/>
        <p:txBody>
          <a:bodyPr/>
          <a:lstStyle/>
          <a:p>
            <a:r>
              <a:rPr lang="de-CH"/>
              <a:t>Seite </a:t>
            </a:r>
            <a:fld id="{F6D6BDF2-272F-4256-ACF1-DEAEC48BAB75}" type="slidenum">
              <a:rPr lang="de-CH" smtClean="0"/>
              <a:pPr/>
              <a:t>10</a:t>
            </a:fld>
            <a:endParaRPr lang="de-CH" dirty="0"/>
          </a:p>
        </p:txBody>
      </p:sp>
      <p:pic>
        <p:nvPicPr>
          <p:cNvPr id="6" name="object 9">
            <a:extLst>
              <a:ext uri="{FF2B5EF4-FFF2-40B4-BE49-F238E27FC236}">
                <a16:creationId xmlns:a16="http://schemas.microsoft.com/office/drawing/2014/main" id="{4942ED5A-E088-4E39-55BB-3F991C900E54}"/>
              </a:ext>
            </a:extLst>
          </p:cNvPr>
          <p:cNvPicPr>
            <a:picLocks noGrp="1"/>
          </p:cNvPicPr>
          <p:nvPr>
            <p:ph sz="quarter" idx="10"/>
          </p:nvPr>
        </p:nvPicPr>
        <p:blipFill>
          <a:blip r:embed="rId3" cstate="print"/>
          <a:stretch>
            <a:fillRect/>
          </a:stretch>
        </p:blipFill>
        <p:spPr>
          <a:xfrm>
            <a:off x="1003300" y="2491740"/>
            <a:ext cx="20485100" cy="9209979"/>
          </a:xfrm>
          <a:prstGeom prst="rect">
            <a:avLst/>
          </a:prstGeom>
        </p:spPr>
      </p:pic>
      <p:sp>
        <p:nvSpPr>
          <p:cNvPr id="7" name="Textfeld 6">
            <a:extLst>
              <a:ext uri="{FF2B5EF4-FFF2-40B4-BE49-F238E27FC236}">
                <a16:creationId xmlns:a16="http://schemas.microsoft.com/office/drawing/2014/main" id="{B9DC7636-7EE5-703F-B816-E39EF8A891C3}"/>
              </a:ext>
            </a:extLst>
          </p:cNvPr>
          <p:cNvSpPr txBox="1"/>
          <p:nvPr/>
        </p:nvSpPr>
        <p:spPr>
          <a:xfrm>
            <a:off x="4572000" y="12593220"/>
            <a:ext cx="16916400" cy="369332"/>
          </a:xfrm>
          <a:prstGeom prst="rect">
            <a:avLst/>
          </a:prstGeom>
          <a:noFill/>
        </p:spPr>
        <p:txBody>
          <a:bodyPr wrap="square" rtlCol="0">
            <a:spAutoFit/>
          </a:bodyPr>
          <a:lstStyle/>
          <a:p>
            <a:r>
              <a:rPr lang="de-CH" dirty="0"/>
              <a:t>Quelle: </a:t>
            </a:r>
            <a:r>
              <a:rPr lang="de-CH" dirty="0" err="1"/>
              <a:t>EspaceSuisse</a:t>
            </a:r>
            <a:r>
              <a:rPr lang="de-CH" dirty="0"/>
              <a:t> (2021). Einführung in die Raumplanung. S.54</a:t>
            </a:r>
          </a:p>
        </p:txBody>
      </p:sp>
    </p:spTree>
    <p:extLst>
      <p:ext uri="{BB962C8B-B14F-4D97-AF65-F5344CB8AC3E}">
        <p14:creationId xmlns:p14="http://schemas.microsoft.com/office/powerpoint/2010/main" val="541353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41732" y="1091466"/>
            <a:ext cx="23642268" cy="1256754"/>
          </a:xfrm>
          <a:prstGeom prst="rect">
            <a:avLst/>
          </a:prstGeom>
        </p:spPr>
        <p:txBody>
          <a:bodyPr vert="horz" wrap="square" lIns="0" tIns="25400" rIns="0" bIns="0" rtlCol="0" anchor="ctr">
            <a:spAutoFit/>
          </a:bodyPr>
          <a:lstStyle/>
          <a:p>
            <a:pPr marL="25400">
              <a:lnSpc>
                <a:spcPct val="100000"/>
              </a:lnSpc>
              <a:spcBef>
                <a:spcPts val="200"/>
              </a:spcBef>
            </a:pPr>
            <a:r>
              <a:rPr lang="de-DE" dirty="0"/>
              <a:t>Sozialraum und Raumplanung – unterschiedliche Logiken – Handlungsweisen</a:t>
            </a:r>
            <a:br>
              <a:rPr lang="de-DE" sz="4800" b="1" dirty="0">
                <a:solidFill>
                  <a:schemeClr val="accent1">
                    <a:lumMod val="50000"/>
                  </a:schemeClr>
                </a:solidFill>
                <a:latin typeface="+mj-lt"/>
                <a:ea typeface="+mj-ea"/>
                <a:cs typeface="+mj-cs"/>
              </a:rPr>
            </a:br>
            <a:endParaRPr spc="-20" dirty="0"/>
          </a:p>
        </p:txBody>
      </p:sp>
      <p:sp>
        <p:nvSpPr>
          <p:cNvPr id="4" name="object 4"/>
          <p:cNvSpPr txBox="1">
            <a:spLocks noGrp="1"/>
          </p:cNvSpPr>
          <p:nvPr>
            <p:ph type="body" idx="1"/>
          </p:nvPr>
        </p:nvSpPr>
        <p:spPr>
          <a:xfrm>
            <a:off x="1093337" y="2409776"/>
            <a:ext cx="21075807" cy="9537226"/>
          </a:xfrm>
          <a:prstGeom prst="rect">
            <a:avLst/>
          </a:prstGeom>
        </p:spPr>
        <p:txBody>
          <a:bodyPr vert="horz" wrap="square" lIns="0" tIns="24130" rIns="0" bIns="0" rtlCol="0">
            <a:spAutoFit/>
          </a:bodyPr>
          <a:lstStyle/>
          <a:p>
            <a:pPr>
              <a:lnSpc>
                <a:spcPct val="100000"/>
              </a:lnSpc>
              <a:spcBef>
                <a:spcPts val="70"/>
              </a:spcBef>
            </a:pPr>
            <a:endParaRPr sz="3100" dirty="0"/>
          </a:p>
          <a:p>
            <a:pPr marL="892175" indent="-866775">
              <a:lnSpc>
                <a:spcPct val="100000"/>
              </a:lnSpc>
              <a:buFont typeface="Symbol" panose="05050102010706020507" pitchFamily="18" charset="2"/>
              <a:buChar char="-"/>
              <a:tabLst>
                <a:tab pos="714375" algn="l"/>
              </a:tabLst>
            </a:pPr>
            <a:r>
              <a:rPr dirty="0"/>
              <a:t>Ökonomisch,</a:t>
            </a:r>
            <a:r>
              <a:rPr spc="-140" dirty="0"/>
              <a:t> </a:t>
            </a:r>
            <a:r>
              <a:rPr dirty="0"/>
              <a:t>technisch</a:t>
            </a:r>
            <a:r>
              <a:rPr spc="-160" dirty="0"/>
              <a:t> </a:t>
            </a:r>
            <a:r>
              <a:rPr dirty="0"/>
              <a:t>getriebene</a:t>
            </a:r>
            <a:r>
              <a:rPr spc="-200" dirty="0"/>
              <a:t> </a:t>
            </a:r>
            <a:r>
              <a:rPr spc="-20" dirty="0"/>
              <a:t>Bauprozesse</a:t>
            </a:r>
          </a:p>
          <a:p>
            <a:pPr marL="892175" indent="-866775">
              <a:lnSpc>
                <a:spcPct val="100000"/>
              </a:lnSpc>
              <a:buFont typeface="Symbol" panose="05050102010706020507" pitchFamily="18" charset="2"/>
              <a:buChar char="-"/>
              <a:tabLst>
                <a:tab pos="714375" algn="l"/>
              </a:tabLst>
            </a:pPr>
            <a:r>
              <a:rPr dirty="0"/>
              <a:t>demokratisch</a:t>
            </a:r>
            <a:r>
              <a:rPr spc="-160" dirty="0"/>
              <a:t> </a:t>
            </a:r>
            <a:r>
              <a:rPr dirty="0"/>
              <a:t>begründete</a:t>
            </a:r>
            <a:r>
              <a:rPr spc="-200" dirty="0"/>
              <a:t> </a:t>
            </a:r>
            <a:r>
              <a:rPr spc="-20" dirty="0"/>
              <a:t>Beteiligungsprozesse</a:t>
            </a:r>
          </a:p>
          <a:p>
            <a:pPr marL="892175" indent="-866775">
              <a:lnSpc>
                <a:spcPct val="100000"/>
              </a:lnSpc>
              <a:buFont typeface="Symbol" panose="05050102010706020507" pitchFamily="18" charset="2"/>
              <a:buChar char="-"/>
              <a:tabLst>
                <a:tab pos="714375" algn="l"/>
              </a:tabLst>
            </a:pPr>
            <a:r>
              <a:rPr dirty="0"/>
              <a:t>individuelle</a:t>
            </a:r>
            <a:r>
              <a:rPr spc="-180" dirty="0"/>
              <a:t> </a:t>
            </a:r>
            <a:r>
              <a:rPr dirty="0"/>
              <a:t>und</a:t>
            </a:r>
            <a:r>
              <a:rPr spc="-220" dirty="0"/>
              <a:t> </a:t>
            </a:r>
            <a:r>
              <a:rPr dirty="0"/>
              <a:t>gemeinschaftliche</a:t>
            </a:r>
            <a:r>
              <a:rPr spc="-160" dirty="0"/>
              <a:t> </a:t>
            </a:r>
            <a:r>
              <a:rPr spc="-20" dirty="0"/>
              <a:t>Interessen</a:t>
            </a:r>
          </a:p>
          <a:p>
            <a:pPr marL="892175" indent="-866775">
              <a:lnSpc>
                <a:spcPct val="100000"/>
              </a:lnSpc>
              <a:buFont typeface="Symbol" panose="05050102010706020507" pitchFamily="18" charset="2"/>
              <a:buChar char="-"/>
              <a:tabLst>
                <a:tab pos="714375" algn="l"/>
              </a:tabLst>
            </a:pPr>
            <a:r>
              <a:rPr dirty="0"/>
              <a:t>fachliches</a:t>
            </a:r>
            <a:r>
              <a:rPr spc="-150" dirty="0"/>
              <a:t> </a:t>
            </a:r>
            <a:r>
              <a:rPr dirty="0"/>
              <a:t>und</a:t>
            </a:r>
            <a:r>
              <a:rPr spc="-200" dirty="0"/>
              <a:t> </a:t>
            </a:r>
            <a:r>
              <a:rPr dirty="0"/>
              <a:t>rechtlich</a:t>
            </a:r>
            <a:r>
              <a:rPr spc="-140" dirty="0"/>
              <a:t> </a:t>
            </a:r>
            <a:r>
              <a:rPr dirty="0"/>
              <a:t>reglementiertes</a:t>
            </a:r>
            <a:r>
              <a:rPr spc="-130" dirty="0"/>
              <a:t> </a:t>
            </a:r>
            <a:r>
              <a:rPr spc="-20" dirty="0"/>
              <a:t>Handlungsfeld</a:t>
            </a:r>
          </a:p>
          <a:p>
            <a:pPr>
              <a:lnSpc>
                <a:spcPct val="100000"/>
              </a:lnSpc>
              <a:spcBef>
                <a:spcPts val="70"/>
              </a:spcBef>
              <a:buFont typeface="Wingdings"/>
              <a:buChar char=""/>
            </a:pPr>
            <a:endParaRPr sz="3100" dirty="0"/>
          </a:p>
          <a:p>
            <a:pPr marL="25400" algn="ctr">
              <a:lnSpc>
                <a:spcPct val="110000"/>
              </a:lnSpc>
              <a:spcBef>
                <a:spcPct val="0"/>
              </a:spcBef>
            </a:pPr>
            <a:endParaRPr lang="de-CH" sz="4000" b="1" dirty="0">
              <a:latin typeface="+mj-lt"/>
              <a:ea typeface="+mj-ea"/>
              <a:cs typeface="+mj-cs"/>
            </a:endParaRPr>
          </a:p>
          <a:p>
            <a:pPr marL="25400" algn="ctr">
              <a:lnSpc>
                <a:spcPct val="110000"/>
              </a:lnSpc>
              <a:spcBef>
                <a:spcPct val="0"/>
              </a:spcBef>
            </a:pPr>
            <a:r>
              <a:rPr sz="4000" b="1" dirty="0" err="1">
                <a:solidFill>
                  <a:schemeClr val="accent1">
                    <a:lumMod val="50000"/>
                  </a:schemeClr>
                </a:solidFill>
                <a:latin typeface="+mj-lt"/>
                <a:ea typeface="+mj-ea"/>
                <a:cs typeface="+mj-cs"/>
              </a:rPr>
              <a:t>Areale</a:t>
            </a:r>
            <a:r>
              <a:rPr sz="4000" b="1" dirty="0">
                <a:solidFill>
                  <a:schemeClr val="accent1">
                    <a:lumMod val="50000"/>
                  </a:schemeClr>
                </a:solidFill>
                <a:latin typeface="+mj-lt"/>
                <a:ea typeface="+mj-ea"/>
                <a:cs typeface="+mj-cs"/>
              </a:rPr>
              <a:t> entstehen, werden erneuert – für wen, von wem?</a:t>
            </a:r>
          </a:p>
          <a:p>
            <a:pPr>
              <a:lnSpc>
                <a:spcPct val="100000"/>
              </a:lnSpc>
              <a:spcBef>
                <a:spcPts val="70"/>
              </a:spcBef>
            </a:pPr>
            <a:endParaRPr sz="3100" dirty="0"/>
          </a:p>
          <a:p>
            <a:pPr marL="892175" marR="1065530" indent="-866775">
              <a:lnSpc>
                <a:spcPct val="100000"/>
              </a:lnSpc>
              <a:buFont typeface="Symbol" panose="05050102010706020507" pitchFamily="18" charset="2"/>
              <a:buChar char="-"/>
              <a:tabLst>
                <a:tab pos="714375" algn="l"/>
              </a:tabLst>
            </a:pPr>
            <a:r>
              <a:rPr dirty="0"/>
              <a:t>Die Relevanz von sozialräumlicher Entwicklung im Zusammenhang mit baulich-räumlicher Entwicklung wird anerkannt und eingefordert.</a:t>
            </a:r>
          </a:p>
          <a:p>
            <a:pPr marL="457200" indent="-457200">
              <a:lnSpc>
                <a:spcPct val="100000"/>
              </a:lnSpc>
              <a:spcBef>
                <a:spcPts val="70"/>
              </a:spcBef>
              <a:buFont typeface="Symbol" panose="05050102010706020507" pitchFamily="18" charset="2"/>
              <a:buChar char="-"/>
            </a:pPr>
            <a:endParaRPr sz="4000" b="1" dirty="0">
              <a:solidFill>
                <a:schemeClr val="accent1">
                  <a:lumMod val="50000"/>
                </a:schemeClr>
              </a:solidFill>
              <a:latin typeface="+mj-lt"/>
              <a:ea typeface="+mj-ea"/>
              <a:cs typeface="+mj-cs"/>
            </a:endParaRPr>
          </a:p>
          <a:p>
            <a:pPr marL="892175" marR="1065530" indent="-866775">
              <a:lnSpc>
                <a:spcPct val="100000"/>
              </a:lnSpc>
              <a:buFont typeface="Symbol" panose="05050102010706020507" pitchFamily="18" charset="2"/>
              <a:buChar char="-"/>
              <a:tabLst>
                <a:tab pos="714375" algn="l"/>
              </a:tabLst>
            </a:pPr>
            <a:r>
              <a:rPr dirty="0"/>
              <a:t>Es gibt viele Bestrebungen hier kohärente Prozesse zu gestalten. Sind diese fruchtbar, wirkungsvoll?</a:t>
            </a:r>
          </a:p>
          <a:p>
            <a:pPr>
              <a:lnSpc>
                <a:spcPct val="100000"/>
              </a:lnSpc>
            </a:pPr>
            <a:endParaRPr sz="3800" dirty="0"/>
          </a:p>
        </p:txBody>
      </p:sp>
      <p:sp>
        <p:nvSpPr>
          <p:cNvPr id="5" name="Fußzeilenplatzhalter 4">
            <a:extLst>
              <a:ext uri="{FF2B5EF4-FFF2-40B4-BE49-F238E27FC236}">
                <a16:creationId xmlns:a16="http://schemas.microsoft.com/office/drawing/2014/main" id="{E537D612-55E4-8D38-F997-C2532597A03D}"/>
              </a:ext>
            </a:extLst>
          </p:cNvPr>
          <p:cNvSpPr txBox="1">
            <a:spLocks/>
          </p:cNvSpPr>
          <p:nvPr/>
        </p:nvSpPr>
        <p:spPr>
          <a:xfrm>
            <a:off x="20330819" y="12685145"/>
            <a:ext cx="3053396"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a:t>Seite </a:t>
            </a:r>
            <a:fld id="{F6D6BDF2-272F-4256-ACF1-DEAEC48BAB75}" type="slidenum">
              <a:rPr lang="de-CH" smtClean="0"/>
              <a:pPr/>
              <a:t>11</a:t>
            </a:fld>
            <a:endParaRPr lang="de-CH" dirty="0"/>
          </a:p>
        </p:txBody>
      </p:sp>
      <p:sp>
        <p:nvSpPr>
          <p:cNvPr id="7" name="Textfeld 6">
            <a:extLst>
              <a:ext uri="{FF2B5EF4-FFF2-40B4-BE49-F238E27FC236}">
                <a16:creationId xmlns:a16="http://schemas.microsoft.com/office/drawing/2014/main" id="{D78C656A-97C8-DA6A-ABB0-54B98EB70A62}"/>
              </a:ext>
            </a:extLst>
          </p:cNvPr>
          <p:cNvSpPr txBox="1"/>
          <p:nvPr/>
        </p:nvSpPr>
        <p:spPr>
          <a:xfrm>
            <a:off x="2272004" y="12501295"/>
            <a:ext cx="12195110" cy="369332"/>
          </a:xfrm>
          <a:prstGeom prst="rect">
            <a:avLst/>
          </a:prstGeom>
          <a:noFill/>
        </p:spPr>
        <p:txBody>
          <a:bodyPr wrap="square">
            <a:spAutoFit/>
          </a:bodyPr>
          <a:lstStyle/>
          <a:p>
            <a:fld id="{ECF0D1EE-778F-468F-8455-0B19FC52DA6C}" type="datetime4">
              <a:rPr lang="de-CH" sz="1800" smtClean="0"/>
              <a:pPr/>
              <a:t>16. Juli 2025</a:t>
            </a:fld>
            <a:endParaRPr lang="de-CH"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5236" y="869682"/>
            <a:ext cx="20821749" cy="641201"/>
          </a:xfrm>
          <a:prstGeom prst="rect">
            <a:avLst/>
          </a:prstGeom>
        </p:spPr>
        <p:txBody>
          <a:bodyPr vert="horz" wrap="square" lIns="0" tIns="25400" rIns="0" bIns="0" rtlCol="0" anchor="ctr">
            <a:spAutoFit/>
          </a:bodyPr>
          <a:lstStyle/>
          <a:p>
            <a:pPr marL="25400">
              <a:lnSpc>
                <a:spcPct val="100000"/>
              </a:lnSpc>
              <a:spcBef>
                <a:spcPts val="200"/>
              </a:spcBef>
            </a:pPr>
            <a:r>
              <a:rPr dirty="0"/>
              <a:t>Was ist sozialräumlich orientierte Innenentwicklung</a:t>
            </a:r>
            <a:r>
              <a:rPr sz="4000" dirty="0">
                <a:latin typeface="+mj-lt"/>
                <a:cs typeface="+mj-cs"/>
              </a:rPr>
              <a:t>?</a:t>
            </a:r>
          </a:p>
        </p:txBody>
      </p:sp>
      <p:sp>
        <p:nvSpPr>
          <p:cNvPr id="3" name="object 3"/>
          <p:cNvSpPr txBox="1"/>
          <p:nvPr/>
        </p:nvSpPr>
        <p:spPr>
          <a:xfrm>
            <a:off x="1407321" y="2072698"/>
            <a:ext cx="20637578" cy="9977090"/>
          </a:xfrm>
          <a:prstGeom prst="rect">
            <a:avLst/>
          </a:prstGeom>
        </p:spPr>
        <p:txBody>
          <a:bodyPr vert="horz" wrap="square" lIns="0" tIns="25400" rIns="0" bIns="0" rtlCol="0">
            <a:spAutoFit/>
          </a:bodyPr>
          <a:lstStyle/>
          <a:p>
            <a:pPr marL="866775" indent="-866775" defTabSz="1828800">
              <a:spcBef>
                <a:spcPts val="2000"/>
              </a:spcBef>
              <a:buFont typeface="Symbol" panose="05050102010706020507" pitchFamily="18" charset="2"/>
              <a:buChar char="-"/>
              <a:tabLst>
                <a:tab pos="714375" algn="l"/>
              </a:tabLst>
            </a:pPr>
            <a:r>
              <a:rPr lang="de-CH" sz="2800" dirty="0">
                <a:latin typeface="Verdana"/>
              </a:rPr>
              <a:t>E</a:t>
            </a:r>
            <a:r>
              <a:rPr sz="2800" dirty="0" err="1">
                <a:latin typeface="Verdana"/>
              </a:rPr>
              <a:t>ine</a:t>
            </a:r>
            <a:r>
              <a:rPr sz="2800" dirty="0">
                <a:latin typeface="Verdana"/>
              </a:rPr>
              <a:t> auf den Bestand oder auf noch offene Areale im «</a:t>
            </a:r>
            <a:r>
              <a:rPr sz="2800" dirty="0" err="1">
                <a:latin typeface="Verdana"/>
              </a:rPr>
              <a:t>Inneren</a:t>
            </a:r>
            <a:r>
              <a:rPr sz="2800" dirty="0">
                <a:latin typeface="Verdana"/>
              </a:rPr>
              <a:t>»</a:t>
            </a:r>
            <a:r>
              <a:rPr lang="de-CH" sz="2800" dirty="0">
                <a:latin typeface="Verdana"/>
              </a:rPr>
              <a:t> </a:t>
            </a:r>
            <a:r>
              <a:rPr sz="2800" dirty="0" err="1">
                <a:latin typeface="Verdana"/>
              </a:rPr>
              <a:t>ausgerichtete</a:t>
            </a:r>
            <a:r>
              <a:rPr sz="2800" dirty="0">
                <a:latin typeface="Verdana"/>
              </a:rPr>
              <a:t> </a:t>
            </a:r>
            <a:r>
              <a:rPr sz="2800" b="1" dirty="0">
                <a:latin typeface="Verdana"/>
              </a:rPr>
              <a:t>Siedlungs- und </a:t>
            </a:r>
            <a:r>
              <a:rPr sz="2800" b="1" dirty="0" err="1">
                <a:latin typeface="Verdana"/>
              </a:rPr>
              <a:t>Freiraumentwicklung</a:t>
            </a:r>
            <a:r>
              <a:rPr lang="de-CH" sz="2800" b="1" dirty="0">
                <a:latin typeface="Verdana"/>
              </a:rPr>
              <a:t>…</a:t>
            </a:r>
            <a:endParaRPr sz="2800" b="1" dirty="0">
              <a:latin typeface="Verdana"/>
            </a:endParaRPr>
          </a:p>
          <a:p>
            <a:pPr marL="866775" marR="843280" indent="-866775" defTabSz="1828800">
              <a:spcBef>
                <a:spcPts val="2000"/>
              </a:spcBef>
              <a:buFont typeface="Symbol" panose="05050102010706020507" pitchFamily="18" charset="2"/>
              <a:buChar char="-"/>
              <a:tabLst>
                <a:tab pos="714375" algn="l"/>
              </a:tabLst>
            </a:pPr>
            <a:r>
              <a:rPr lang="de-CH" sz="2800" dirty="0">
                <a:latin typeface="Verdana"/>
              </a:rPr>
              <a:t>V</a:t>
            </a:r>
            <a:r>
              <a:rPr sz="2800" dirty="0" err="1">
                <a:latin typeface="Verdana"/>
              </a:rPr>
              <a:t>erbunden</a:t>
            </a:r>
            <a:r>
              <a:rPr sz="2800" dirty="0">
                <a:latin typeface="Verdana"/>
              </a:rPr>
              <a:t> mit einer </a:t>
            </a:r>
            <a:r>
              <a:rPr sz="2800" b="1" dirty="0">
                <a:latin typeface="Verdana"/>
              </a:rPr>
              <a:t>umfassenden Gestaltung </a:t>
            </a:r>
            <a:r>
              <a:rPr sz="2800" dirty="0">
                <a:latin typeface="Verdana"/>
              </a:rPr>
              <a:t>(Siedlungs-, und Freiraum- und Prozessmanagement), bei der verschiedene </a:t>
            </a:r>
            <a:r>
              <a:rPr sz="2800" dirty="0" err="1">
                <a:latin typeface="Verdana"/>
              </a:rPr>
              <a:t>Disziplinen</a:t>
            </a:r>
            <a:r>
              <a:rPr sz="2800" dirty="0">
                <a:latin typeface="Verdana"/>
              </a:rPr>
              <a:t> </a:t>
            </a:r>
            <a:r>
              <a:rPr sz="2800" dirty="0" err="1">
                <a:latin typeface="Verdana"/>
              </a:rPr>
              <a:t>mitwirke</a:t>
            </a:r>
            <a:r>
              <a:rPr lang="de-CH" sz="2800" dirty="0">
                <a:latin typeface="Verdana"/>
              </a:rPr>
              <a:t>n.</a:t>
            </a:r>
          </a:p>
          <a:p>
            <a:pPr marL="866775" marR="843280" indent="-866775" defTabSz="1828800">
              <a:spcBef>
                <a:spcPts val="2000"/>
              </a:spcBef>
              <a:buFont typeface="Symbol" panose="05050102010706020507" pitchFamily="18" charset="2"/>
              <a:buChar char="-"/>
              <a:tabLst>
                <a:tab pos="714375" algn="l"/>
              </a:tabLst>
            </a:pPr>
            <a:r>
              <a:rPr lang="de-DE" sz="2800" dirty="0">
                <a:latin typeface="Verdana"/>
              </a:rPr>
              <a:t>Beachtung baulicher, ökonomischer und soziokultureller Dimensionen</a:t>
            </a:r>
          </a:p>
          <a:p>
            <a:pPr marL="866775" marR="10160" indent="-866775" defTabSz="1828800">
              <a:spcBef>
                <a:spcPts val="2000"/>
              </a:spcBef>
              <a:buFont typeface="Symbol" panose="05050102010706020507" pitchFamily="18" charset="2"/>
              <a:buChar char="-"/>
              <a:tabLst>
                <a:tab pos="714375" algn="l"/>
              </a:tabLst>
            </a:pPr>
            <a:r>
              <a:rPr lang="de-CH" sz="2800" dirty="0">
                <a:latin typeface="Verdana"/>
              </a:rPr>
              <a:t>U</a:t>
            </a:r>
            <a:r>
              <a:rPr sz="2800" dirty="0" err="1">
                <a:latin typeface="Verdana"/>
              </a:rPr>
              <a:t>nter</a:t>
            </a:r>
            <a:r>
              <a:rPr sz="2800" dirty="0">
                <a:latin typeface="Verdana"/>
              </a:rPr>
              <a:t> Einsatz </a:t>
            </a:r>
            <a:r>
              <a:rPr sz="2800" b="1" dirty="0">
                <a:latin typeface="Verdana"/>
              </a:rPr>
              <a:t>zeitlich befristeter kooperativer und informeller Verfahren </a:t>
            </a:r>
            <a:r>
              <a:rPr sz="2800" dirty="0">
                <a:latin typeface="Verdana"/>
              </a:rPr>
              <a:t>in Ergänzung zu formellen Verfahren, um die </a:t>
            </a:r>
            <a:r>
              <a:rPr sz="2800" dirty="0" err="1">
                <a:latin typeface="Verdana"/>
              </a:rPr>
              <a:t>vielen</a:t>
            </a:r>
            <a:r>
              <a:rPr sz="2800" dirty="0">
                <a:latin typeface="Verdana"/>
              </a:rPr>
              <a:t> </a:t>
            </a:r>
            <a:r>
              <a:rPr sz="2800" dirty="0" err="1">
                <a:latin typeface="Verdana"/>
              </a:rPr>
              <a:t>Autoren</a:t>
            </a:r>
            <a:r>
              <a:rPr lang="de-CH" sz="2800" dirty="0">
                <a:latin typeface="Verdana"/>
              </a:rPr>
              <a:t>:innen und </a:t>
            </a:r>
            <a:r>
              <a:rPr sz="2800" dirty="0">
                <a:latin typeface="Verdana"/>
              </a:rPr>
              <a:t> </a:t>
            </a:r>
            <a:r>
              <a:rPr sz="2800" dirty="0" err="1">
                <a:latin typeface="Verdana"/>
              </a:rPr>
              <a:t>Akteur</a:t>
            </a:r>
            <a:r>
              <a:rPr lang="de-CH" sz="2800" dirty="0">
                <a:latin typeface="Verdana"/>
              </a:rPr>
              <a:t>:</a:t>
            </a:r>
            <a:r>
              <a:rPr lang="de-CH" sz="2800" dirty="0" err="1">
                <a:latin typeface="Verdana"/>
              </a:rPr>
              <a:t>inn</a:t>
            </a:r>
            <a:r>
              <a:rPr sz="2800" dirty="0">
                <a:latin typeface="Verdana"/>
              </a:rPr>
              <a:t>e</a:t>
            </a:r>
            <a:r>
              <a:rPr lang="de-CH" sz="2800" dirty="0">
                <a:latin typeface="Verdana"/>
              </a:rPr>
              <a:t>n</a:t>
            </a:r>
            <a:r>
              <a:rPr sz="2800" dirty="0">
                <a:latin typeface="Verdana"/>
              </a:rPr>
              <a:t> der </a:t>
            </a:r>
            <a:r>
              <a:rPr sz="2800" dirty="0" err="1">
                <a:latin typeface="Verdana"/>
              </a:rPr>
              <a:t>Entwicklung</a:t>
            </a:r>
            <a:r>
              <a:rPr sz="2800" dirty="0">
                <a:latin typeface="Verdana"/>
              </a:rPr>
              <a:t> </a:t>
            </a:r>
            <a:r>
              <a:rPr sz="2800" dirty="0" err="1">
                <a:latin typeface="Verdana"/>
              </a:rPr>
              <a:t>zusammenzubringen</a:t>
            </a:r>
            <a:r>
              <a:rPr lang="de-CH" sz="2800" dirty="0">
                <a:latin typeface="Verdana"/>
              </a:rPr>
              <a:t>: </a:t>
            </a:r>
            <a:r>
              <a:rPr lang="de-DE" sz="2800" b="1" dirty="0">
                <a:latin typeface="Verdana"/>
                <a:cs typeface="Verdana"/>
              </a:rPr>
              <a:t>Rollende</a:t>
            </a:r>
            <a:r>
              <a:rPr lang="de-DE" sz="2800" b="1" spc="-90" dirty="0">
                <a:latin typeface="Verdana"/>
                <a:cs typeface="Verdana"/>
              </a:rPr>
              <a:t> </a:t>
            </a:r>
            <a:r>
              <a:rPr lang="de-DE" sz="2800" b="1" dirty="0">
                <a:latin typeface="Verdana"/>
                <a:cs typeface="Verdana"/>
              </a:rPr>
              <a:t>und</a:t>
            </a:r>
            <a:r>
              <a:rPr lang="de-DE" sz="2800" b="1" spc="-160" dirty="0">
                <a:latin typeface="Verdana"/>
                <a:cs typeface="Verdana"/>
              </a:rPr>
              <a:t> </a:t>
            </a:r>
            <a:r>
              <a:rPr lang="de-DE" sz="2800" b="1" dirty="0">
                <a:latin typeface="Verdana"/>
                <a:cs typeface="Verdana"/>
              </a:rPr>
              <a:t>ergebnisoffene</a:t>
            </a:r>
            <a:r>
              <a:rPr lang="de-DE" sz="2800" b="1" spc="-60" dirty="0">
                <a:latin typeface="Verdana"/>
                <a:cs typeface="Verdana"/>
              </a:rPr>
              <a:t> </a:t>
            </a:r>
            <a:r>
              <a:rPr lang="de-DE" sz="2800" b="1" dirty="0">
                <a:latin typeface="Verdana"/>
                <a:cs typeface="Verdana"/>
              </a:rPr>
              <a:t>Planung</a:t>
            </a:r>
            <a:r>
              <a:rPr lang="de-DE" sz="2800" b="1" spc="-120" dirty="0">
                <a:latin typeface="Verdana"/>
                <a:cs typeface="Verdana"/>
              </a:rPr>
              <a:t> </a:t>
            </a:r>
            <a:r>
              <a:rPr lang="de-DE" sz="2800" b="1" dirty="0">
                <a:latin typeface="Verdana"/>
                <a:cs typeface="Verdana"/>
              </a:rPr>
              <a:t>mit</a:t>
            </a:r>
            <a:r>
              <a:rPr lang="de-DE" sz="2800" b="1" spc="-150" dirty="0">
                <a:latin typeface="Verdana"/>
                <a:cs typeface="Verdana"/>
              </a:rPr>
              <a:t> </a:t>
            </a:r>
            <a:r>
              <a:rPr lang="de-DE" sz="2800" b="1" dirty="0">
                <a:latin typeface="Verdana"/>
                <a:cs typeface="Verdana"/>
              </a:rPr>
              <a:t>vielen</a:t>
            </a:r>
            <a:r>
              <a:rPr lang="de-DE" sz="2800" b="1" spc="-80" dirty="0">
                <a:latin typeface="Verdana"/>
                <a:cs typeface="Verdana"/>
              </a:rPr>
              <a:t> </a:t>
            </a:r>
            <a:r>
              <a:rPr lang="de-DE" sz="2800" b="1" spc="-20" dirty="0">
                <a:latin typeface="Verdana"/>
                <a:cs typeface="Verdana"/>
              </a:rPr>
              <a:t>Autor/innen</a:t>
            </a:r>
            <a:endParaRPr lang="de-DE" sz="2800" dirty="0">
              <a:latin typeface="Verdana"/>
              <a:cs typeface="Verdana"/>
            </a:endParaRPr>
          </a:p>
          <a:p>
            <a:pPr marL="866775" marR="10160" indent="-866775" defTabSz="1828800">
              <a:spcBef>
                <a:spcPts val="2000"/>
              </a:spcBef>
              <a:buFont typeface="Symbol" panose="05050102010706020507" pitchFamily="18" charset="2"/>
              <a:buChar char="-"/>
              <a:tabLst>
                <a:tab pos="714375" algn="l"/>
              </a:tabLst>
            </a:pPr>
            <a:endParaRPr lang="de-CH" sz="3200" dirty="0">
              <a:latin typeface="Verdana"/>
            </a:endParaRPr>
          </a:p>
          <a:p>
            <a:pPr marL="866775" indent="-866775" defTabSz="1828800">
              <a:spcBef>
                <a:spcPts val="2000"/>
              </a:spcBef>
              <a:buFont typeface="Symbol" panose="05050102010706020507" pitchFamily="18" charset="2"/>
              <a:buChar char="-"/>
              <a:tabLst>
                <a:tab pos="714375" algn="l"/>
              </a:tabLst>
            </a:pPr>
            <a:r>
              <a:rPr lang="de-DE" sz="2800" dirty="0">
                <a:latin typeface="Verdana"/>
              </a:rPr>
              <a:t>Analyse Ausgangslage: sozial, städtebaulich, ökonomisch …</a:t>
            </a:r>
          </a:p>
          <a:p>
            <a:pPr marL="866775" indent="-866775" defTabSz="1828800">
              <a:spcBef>
                <a:spcPts val="2000"/>
              </a:spcBef>
              <a:buFont typeface="Symbol" panose="05050102010706020507" pitchFamily="18" charset="2"/>
              <a:buChar char="-"/>
              <a:tabLst>
                <a:tab pos="714375" algn="l"/>
              </a:tabLst>
            </a:pPr>
            <a:r>
              <a:rPr lang="de-DE" sz="2800" dirty="0">
                <a:latin typeface="Verdana"/>
              </a:rPr>
              <a:t>Erarbeiten einer gemeinsamen (Problem-)Wahrnehmung</a:t>
            </a:r>
          </a:p>
          <a:p>
            <a:pPr marL="866775" indent="-866775" defTabSz="1828800">
              <a:spcBef>
                <a:spcPts val="2000"/>
              </a:spcBef>
              <a:buFont typeface="Symbol" panose="05050102010706020507" pitchFamily="18" charset="2"/>
              <a:buChar char="-"/>
              <a:tabLst>
                <a:tab pos="714375" algn="l"/>
              </a:tabLst>
            </a:pPr>
            <a:r>
              <a:rPr lang="de-DE" sz="2800" dirty="0">
                <a:latin typeface="Verdana"/>
              </a:rPr>
              <a:t>Arbeiten mit skizzenhaften Entwicklungsvarianten</a:t>
            </a:r>
            <a:br>
              <a:rPr lang="de-DE" sz="2800" dirty="0">
                <a:latin typeface="Verdana"/>
              </a:rPr>
            </a:br>
            <a:r>
              <a:rPr lang="de-DE" sz="2800" dirty="0">
                <a:latin typeface="Verdana"/>
              </a:rPr>
              <a:t>(</a:t>
            </a:r>
            <a:r>
              <a:rPr lang="de-CH" sz="2800" dirty="0">
                <a:latin typeface="Verdana"/>
              </a:rPr>
              <a:t>Kooperative Konzeption von Entwicklungsoptionen)</a:t>
            </a:r>
            <a:endParaRPr lang="de-DE" sz="2800" dirty="0">
              <a:latin typeface="Verdana"/>
            </a:endParaRPr>
          </a:p>
          <a:p>
            <a:pPr marL="892175" marR="10160" indent="-866775" defTabSz="1828800">
              <a:spcBef>
                <a:spcPts val="2000"/>
              </a:spcBef>
              <a:buFont typeface="Wingdings"/>
              <a:buChar char=""/>
              <a:tabLst>
                <a:tab pos="714375" algn="l"/>
              </a:tabLst>
            </a:pPr>
            <a:endParaRPr lang="de-CH" sz="3200" dirty="0">
              <a:latin typeface="Verdana"/>
            </a:endParaRPr>
          </a:p>
          <a:p>
            <a:pPr marL="892175" marR="10160" indent="-866775" defTabSz="1828800">
              <a:spcBef>
                <a:spcPts val="2000"/>
              </a:spcBef>
              <a:buFont typeface="Wingdings"/>
              <a:buChar char=""/>
              <a:tabLst>
                <a:tab pos="714375" algn="l"/>
              </a:tabLst>
            </a:pPr>
            <a:endParaRPr lang="de-CH" sz="3200" dirty="0">
              <a:latin typeface="Verdana"/>
            </a:endParaRPr>
          </a:p>
          <a:p>
            <a:pPr marL="25400" marR="10160" defTabSz="1828800">
              <a:spcBef>
                <a:spcPts val="2000"/>
              </a:spcBef>
              <a:tabLst>
                <a:tab pos="714375" algn="l"/>
              </a:tabLst>
            </a:pPr>
            <a:endParaRPr sz="3200" dirty="0">
              <a:latin typeface="Verdana"/>
            </a:endParaRPr>
          </a:p>
        </p:txBody>
      </p:sp>
      <p:pic>
        <p:nvPicPr>
          <p:cNvPr id="4" name="object 2"/>
          <p:cNvPicPr/>
          <p:nvPr/>
        </p:nvPicPr>
        <p:blipFill>
          <a:blip r:embed="rId3" cstate="print"/>
          <a:stretch>
            <a:fillRect/>
          </a:stretch>
        </p:blipFill>
        <p:spPr>
          <a:xfrm>
            <a:off x="13174102" y="7715250"/>
            <a:ext cx="6371198" cy="4551989"/>
          </a:xfrm>
          <a:prstGeom prst="rect">
            <a:avLst/>
          </a:prstGeom>
        </p:spPr>
      </p:pic>
      <p:grpSp>
        <p:nvGrpSpPr>
          <p:cNvPr id="6" name="object 6"/>
          <p:cNvGrpSpPr/>
          <p:nvPr/>
        </p:nvGrpSpPr>
        <p:grpSpPr>
          <a:xfrm>
            <a:off x="15379395" y="7061243"/>
            <a:ext cx="8331810" cy="3915799"/>
            <a:chOff x="2915411" y="2738627"/>
            <a:chExt cx="6042660" cy="2784475"/>
          </a:xfrm>
        </p:grpSpPr>
        <p:pic>
          <p:nvPicPr>
            <p:cNvPr id="7" name="object 7"/>
            <p:cNvPicPr/>
            <p:nvPr/>
          </p:nvPicPr>
          <p:blipFill>
            <a:blip r:embed="rId4" cstate="print"/>
            <a:stretch>
              <a:fillRect/>
            </a:stretch>
          </p:blipFill>
          <p:spPr>
            <a:xfrm>
              <a:off x="4837176" y="2738627"/>
              <a:ext cx="4120896" cy="2393654"/>
            </a:xfrm>
            <a:prstGeom prst="rect">
              <a:avLst/>
            </a:prstGeom>
          </p:spPr>
        </p:pic>
        <p:pic>
          <p:nvPicPr>
            <p:cNvPr id="8" name="object 8"/>
            <p:cNvPicPr/>
            <p:nvPr/>
          </p:nvPicPr>
          <p:blipFill>
            <a:blip r:embed="rId5" cstate="print"/>
            <a:stretch>
              <a:fillRect/>
            </a:stretch>
          </p:blipFill>
          <p:spPr>
            <a:xfrm>
              <a:off x="2915411" y="3572255"/>
              <a:ext cx="3267455" cy="1950720"/>
            </a:xfrm>
            <a:prstGeom prst="rect">
              <a:avLst/>
            </a:prstGeom>
          </p:spPr>
        </p:pic>
      </p:grpSp>
      <p:sp>
        <p:nvSpPr>
          <p:cNvPr id="5" name="Fußzeilenplatzhalter 4">
            <a:extLst>
              <a:ext uri="{FF2B5EF4-FFF2-40B4-BE49-F238E27FC236}">
                <a16:creationId xmlns:a16="http://schemas.microsoft.com/office/drawing/2014/main" id="{7942E739-8682-7696-E0E9-E152B1A75655}"/>
              </a:ext>
            </a:extLst>
          </p:cNvPr>
          <p:cNvSpPr txBox="1">
            <a:spLocks/>
          </p:cNvSpPr>
          <p:nvPr/>
        </p:nvSpPr>
        <p:spPr>
          <a:xfrm>
            <a:off x="20330819" y="12685144"/>
            <a:ext cx="3053396" cy="27740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dirty="0"/>
              <a:t>Seite </a:t>
            </a:r>
            <a:fld id="{F6D6BDF2-272F-4256-ACF1-DEAEC48BAB75}" type="slidenum">
              <a:rPr lang="de-CH" smtClean="0"/>
              <a:pPr/>
              <a:t>12</a:t>
            </a:fld>
            <a:endParaRPr lang="de-CH" dirty="0"/>
          </a:p>
        </p:txBody>
      </p:sp>
      <p:sp>
        <p:nvSpPr>
          <p:cNvPr id="10" name="Textfeld 9">
            <a:extLst>
              <a:ext uri="{FF2B5EF4-FFF2-40B4-BE49-F238E27FC236}">
                <a16:creationId xmlns:a16="http://schemas.microsoft.com/office/drawing/2014/main" id="{F13A51D5-C050-8FEA-F4E1-DF783007284B}"/>
              </a:ext>
            </a:extLst>
          </p:cNvPr>
          <p:cNvSpPr txBox="1"/>
          <p:nvPr/>
        </p:nvSpPr>
        <p:spPr>
          <a:xfrm>
            <a:off x="1932483" y="12593220"/>
            <a:ext cx="12195110" cy="369332"/>
          </a:xfrm>
          <a:prstGeom prst="rect">
            <a:avLst/>
          </a:prstGeom>
          <a:noFill/>
        </p:spPr>
        <p:txBody>
          <a:bodyPr wrap="square">
            <a:spAutoFit/>
          </a:bodyPr>
          <a:lstStyle/>
          <a:p>
            <a:fld id="{ECF0D1EE-778F-468F-8455-0B19FC52DA6C}" type="datetime4">
              <a:rPr lang="de-CH" sz="1800" smtClean="0"/>
              <a:pPr/>
              <a:t>16. Juli 2025</a:t>
            </a:fld>
            <a:endParaRPr lang="de-CH"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Grafik 4">
            <a:extLst>
              <a:ext uri="{FF2B5EF4-FFF2-40B4-BE49-F238E27FC236}">
                <a16:creationId xmlns:a16="http://schemas.microsoft.com/office/drawing/2014/main" id="{018B9287-CB29-BC01-D43A-024AC4E899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69327" y="5826127"/>
            <a:ext cx="6534150" cy="390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Inhaltsplatzhalter 2">
            <a:extLst>
              <a:ext uri="{FF2B5EF4-FFF2-40B4-BE49-F238E27FC236}">
                <a16:creationId xmlns:a16="http://schemas.microsoft.com/office/drawing/2014/main" id="{D7AEA8D3-38C4-5D72-0022-60694C719125}"/>
              </a:ext>
            </a:extLst>
          </p:cNvPr>
          <p:cNvSpPr>
            <a:spLocks noGrp="1"/>
          </p:cNvSpPr>
          <p:nvPr>
            <p:ph idx="1"/>
          </p:nvPr>
        </p:nvSpPr>
        <p:spPr>
          <a:xfrm>
            <a:off x="1371600" y="2856508"/>
            <a:ext cx="22345650" cy="9715950"/>
          </a:xfrm>
          <a:solidFill>
            <a:schemeClr val="accent5">
              <a:lumMod val="20000"/>
              <a:lumOff val="8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457200"/>
            <a:endParaRPr lang="en-GB" altLang="de-DE" sz="2800" dirty="0">
              <a:solidFill>
                <a:schemeClr val="tx1"/>
              </a:solidFill>
              <a:latin typeface="Verdana" panose="020B0604030504040204" pitchFamily="34" charset="0"/>
            </a:endParaRPr>
          </a:p>
        </p:txBody>
      </p:sp>
      <p:sp>
        <p:nvSpPr>
          <p:cNvPr id="11268" name="Foliennummernplatzhalter 3">
            <a:extLst>
              <a:ext uri="{FF2B5EF4-FFF2-40B4-BE49-F238E27FC236}">
                <a16:creationId xmlns:a16="http://schemas.microsoft.com/office/drawing/2014/main" id="{E4C92933-D98F-0413-6A80-2B6BE92A57F5}"/>
              </a:ext>
            </a:extLst>
          </p:cNvPr>
          <p:cNvSpPr>
            <a:spLocks noGrp="1"/>
          </p:cNvSpPr>
          <p:nvPr>
            <p:ph type="sldNum" sz="quarter" idx="10"/>
          </p:nvPr>
        </p:nvSpPr>
        <p:spPr>
          <a:noFill/>
        </p:spPr>
        <p:txBody>
          <a:bodyPr/>
          <a:lstStyle>
            <a:lvl1pPr>
              <a:defRPr sz="4400">
                <a:solidFill>
                  <a:schemeClr val="tx1"/>
                </a:solidFill>
                <a:latin typeface="Verdana" panose="020B0604030504040204" pitchFamily="34" charset="0"/>
              </a:defRPr>
            </a:lvl1pPr>
            <a:lvl2pPr marL="1485900" indent="-571500">
              <a:defRPr sz="4400">
                <a:solidFill>
                  <a:schemeClr val="tx1"/>
                </a:solidFill>
                <a:latin typeface="Verdana" panose="020B0604030504040204" pitchFamily="34" charset="0"/>
              </a:defRPr>
            </a:lvl2pPr>
            <a:lvl3pPr marL="2286000" indent="-457200">
              <a:defRPr sz="4400">
                <a:solidFill>
                  <a:schemeClr val="tx1"/>
                </a:solidFill>
                <a:latin typeface="Verdana" panose="020B0604030504040204" pitchFamily="34" charset="0"/>
              </a:defRPr>
            </a:lvl3pPr>
            <a:lvl4pPr marL="3200400" indent="-457200">
              <a:defRPr sz="4400">
                <a:solidFill>
                  <a:schemeClr val="tx1"/>
                </a:solidFill>
                <a:latin typeface="Verdana" panose="020B0604030504040204" pitchFamily="34" charset="0"/>
              </a:defRPr>
            </a:lvl4pPr>
            <a:lvl5pPr marL="4114800" indent="-457200">
              <a:defRPr sz="4400">
                <a:solidFill>
                  <a:schemeClr val="tx1"/>
                </a:solidFill>
                <a:latin typeface="Verdana" panose="020B0604030504040204" pitchFamily="34" charset="0"/>
              </a:defRPr>
            </a:lvl5pPr>
            <a:lvl6pPr marL="5029200" indent="-457200" eaLnBrk="0" fontAlgn="base" hangingPunct="0">
              <a:spcBef>
                <a:spcPct val="0"/>
              </a:spcBef>
              <a:spcAft>
                <a:spcPct val="0"/>
              </a:spcAft>
              <a:defRPr sz="4400">
                <a:solidFill>
                  <a:schemeClr val="tx1"/>
                </a:solidFill>
                <a:latin typeface="Verdana" panose="020B0604030504040204" pitchFamily="34" charset="0"/>
              </a:defRPr>
            </a:lvl6pPr>
            <a:lvl7pPr marL="5943600" indent="-457200" eaLnBrk="0" fontAlgn="base" hangingPunct="0">
              <a:spcBef>
                <a:spcPct val="0"/>
              </a:spcBef>
              <a:spcAft>
                <a:spcPct val="0"/>
              </a:spcAft>
              <a:defRPr sz="4400">
                <a:solidFill>
                  <a:schemeClr val="tx1"/>
                </a:solidFill>
                <a:latin typeface="Verdana" panose="020B0604030504040204" pitchFamily="34" charset="0"/>
              </a:defRPr>
            </a:lvl7pPr>
            <a:lvl8pPr marL="6858000" indent="-457200" eaLnBrk="0" fontAlgn="base" hangingPunct="0">
              <a:spcBef>
                <a:spcPct val="0"/>
              </a:spcBef>
              <a:spcAft>
                <a:spcPct val="0"/>
              </a:spcAft>
              <a:defRPr sz="4400">
                <a:solidFill>
                  <a:schemeClr val="tx1"/>
                </a:solidFill>
                <a:latin typeface="Verdana" panose="020B0604030504040204" pitchFamily="34" charset="0"/>
              </a:defRPr>
            </a:lvl8pPr>
            <a:lvl9pPr marL="7772400" indent="-457200" eaLnBrk="0" fontAlgn="base" hangingPunct="0">
              <a:spcBef>
                <a:spcPct val="0"/>
              </a:spcBef>
              <a:spcAft>
                <a:spcPct val="0"/>
              </a:spcAft>
              <a:defRPr sz="4400">
                <a:solidFill>
                  <a:schemeClr val="tx1"/>
                </a:solidFill>
                <a:latin typeface="Verdana" panose="020B0604030504040204" pitchFamily="34" charset="0"/>
              </a:defRPr>
            </a:lvl9pPr>
          </a:lstStyle>
          <a:p>
            <a:endParaRPr lang="de-CH" altLang="de-DE" sz="2000" dirty="0"/>
          </a:p>
        </p:txBody>
      </p:sp>
      <p:sp>
        <p:nvSpPr>
          <p:cNvPr id="5" name="Titel 1">
            <a:extLst>
              <a:ext uri="{FF2B5EF4-FFF2-40B4-BE49-F238E27FC236}">
                <a16:creationId xmlns:a16="http://schemas.microsoft.com/office/drawing/2014/main" id="{193D4CEC-1528-CDEB-73EE-2BCDF155BA58}"/>
              </a:ext>
            </a:extLst>
          </p:cNvPr>
          <p:cNvSpPr txBox="1">
            <a:spLocks/>
          </p:cNvSpPr>
          <p:nvPr/>
        </p:nvSpPr>
        <p:spPr bwMode="auto">
          <a:xfrm>
            <a:off x="526704" y="728707"/>
            <a:ext cx="15065374" cy="1485900"/>
          </a:xfrm>
          <a:prstGeom prst="rect">
            <a:avLst/>
          </a:prstGeom>
          <a:solidFill>
            <a:schemeClr val="bg1"/>
          </a:solidFill>
          <a:ln>
            <a:noFill/>
          </a:ln>
          <a:effectLst/>
        </p:spPr>
        <p:txBody>
          <a:bodyPr lIns="144000" tIns="144000" rIns="144000" bIns="144000" anchor="b"/>
          <a:lstStyle>
            <a:lvl1pPr algn="l" rtl="0" eaLnBrk="0" fontAlgn="base" hangingPunct="0">
              <a:spcBef>
                <a:spcPct val="0"/>
              </a:spcBef>
              <a:spcAft>
                <a:spcPct val="0"/>
              </a:spcAft>
              <a:defRPr sz="1600" b="1">
                <a:solidFill>
                  <a:schemeClr val="tx2"/>
                </a:solidFill>
                <a:latin typeface="+mj-lt"/>
                <a:ea typeface="+mj-ea"/>
                <a:cs typeface="+mj-cs"/>
              </a:defRPr>
            </a:lvl1pPr>
            <a:lvl2pPr algn="l" rtl="0" eaLnBrk="0" fontAlgn="base" hangingPunct="0">
              <a:spcBef>
                <a:spcPct val="0"/>
              </a:spcBef>
              <a:spcAft>
                <a:spcPct val="0"/>
              </a:spcAft>
              <a:defRPr sz="1600" b="1">
                <a:solidFill>
                  <a:schemeClr val="tx2"/>
                </a:solidFill>
                <a:latin typeface="Verdana" pitchFamily="34" charset="0"/>
              </a:defRPr>
            </a:lvl2pPr>
            <a:lvl3pPr algn="l" rtl="0" eaLnBrk="0" fontAlgn="base" hangingPunct="0">
              <a:spcBef>
                <a:spcPct val="0"/>
              </a:spcBef>
              <a:spcAft>
                <a:spcPct val="0"/>
              </a:spcAft>
              <a:defRPr sz="1600" b="1">
                <a:solidFill>
                  <a:schemeClr val="tx2"/>
                </a:solidFill>
                <a:latin typeface="Verdana" pitchFamily="34" charset="0"/>
              </a:defRPr>
            </a:lvl3pPr>
            <a:lvl4pPr algn="l" rtl="0" eaLnBrk="0" fontAlgn="base" hangingPunct="0">
              <a:spcBef>
                <a:spcPct val="0"/>
              </a:spcBef>
              <a:spcAft>
                <a:spcPct val="0"/>
              </a:spcAft>
              <a:defRPr sz="1600" b="1">
                <a:solidFill>
                  <a:schemeClr val="tx2"/>
                </a:solidFill>
                <a:latin typeface="Verdana" pitchFamily="34" charset="0"/>
              </a:defRPr>
            </a:lvl4pPr>
            <a:lvl5pPr algn="l" rtl="0" eaLnBrk="0" fontAlgn="base" hangingPunct="0">
              <a:spcBef>
                <a:spcPct val="0"/>
              </a:spcBef>
              <a:spcAft>
                <a:spcPct val="0"/>
              </a:spcAft>
              <a:defRPr sz="1600" b="1">
                <a:solidFill>
                  <a:schemeClr val="tx2"/>
                </a:solidFill>
                <a:latin typeface="Verdana" pitchFamily="34" charset="0"/>
              </a:defRPr>
            </a:lvl5pPr>
            <a:lvl6pPr marL="457200" algn="l" rtl="0" fontAlgn="base">
              <a:spcBef>
                <a:spcPct val="0"/>
              </a:spcBef>
              <a:spcAft>
                <a:spcPct val="0"/>
              </a:spcAft>
              <a:defRPr sz="1600" b="1">
                <a:solidFill>
                  <a:schemeClr val="tx2"/>
                </a:solidFill>
                <a:latin typeface="Verdana" pitchFamily="34" charset="0"/>
              </a:defRPr>
            </a:lvl6pPr>
            <a:lvl7pPr marL="914400" algn="l" rtl="0" fontAlgn="base">
              <a:spcBef>
                <a:spcPct val="0"/>
              </a:spcBef>
              <a:spcAft>
                <a:spcPct val="0"/>
              </a:spcAft>
              <a:defRPr sz="1600" b="1">
                <a:solidFill>
                  <a:schemeClr val="tx2"/>
                </a:solidFill>
                <a:latin typeface="Verdana" pitchFamily="34" charset="0"/>
              </a:defRPr>
            </a:lvl7pPr>
            <a:lvl8pPr marL="1371600" algn="l" rtl="0" fontAlgn="base">
              <a:spcBef>
                <a:spcPct val="0"/>
              </a:spcBef>
              <a:spcAft>
                <a:spcPct val="0"/>
              </a:spcAft>
              <a:defRPr sz="1600" b="1">
                <a:solidFill>
                  <a:schemeClr val="tx2"/>
                </a:solidFill>
                <a:latin typeface="Verdana" pitchFamily="34" charset="0"/>
              </a:defRPr>
            </a:lvl8pPr>
            <a:lvl9pPr marL="1828800" algn="l" rtl="0" fontAlgn="base">
              <a:spcBef>
                <a:spcPct val="0"/>
              </a:spcBef>
              <a:spcAft>
                <a:spcPct val="0"/>
              </a:spcAft>
              <a:defRPr sz="1600" b="1">
                <a:solidFill>
                  <a:schemeClr val="tx2"/>
                </a:solidFill>
                <a:latin typeface="Verdana" pitchFamily="34" charset="0"/>
              </a:defRPr>
            </a:lvl9pPr>
          </a:lstStyle>
          <a:p>
            <a:pPr defTabSz="1828800" eaLnBrk="1" hangingPunct="1">
              <a:lnSpc>
                <a:spcPct val="110000"/>
              </a:lnSpc>
              <a:defRPr/>
            </a:pPr>
            <a:r>
              <a:rPr lang="en-GB" altLang="de-DE" sz="4000" b="0" dirty="0" err="1">
                <a:solidFill>
                  <a:schemeClr val="tx1"/>
                </a:solidFill>
              </a:rPr>
              <a:t>Konsequenzen</a:t>
            </a:r>
            <a:r>
              <a:rPr lang="en-GB" altLang="de-DE" sz="4000" b="0" dirty="0">
                <a:solidFill>
                  <a:schemeClr val="tx1"/>
                </a:solidFill>
              </a:rPr>
              <a:t> für </a:t>
            </a:r>
            <a:r>
              <a:rPr lang="en-GB" altLang="de-DE" sz="4000" b="0" dirty="0" err="1">
                <a:solidFill>
                  <a:schemeClr val="tx1"/>
                </a:solidFill>
              </a:rPr>
              <a:t>Planungs</a:t>
            </a:r>
            <a:r>
              <a:rPr lang="en-GB" altLang="de-DE" sz="4000" b="0" dirty="0">
                <a:solidFill>
                  <a:schemeClr val="tx1"/>
                </a:solidFill>
              </a:rPr>
              <a:t>- und </a:t>
            </a:r>
            <a:r>
              <a:rPr lang="en-GB" altLang="de-DE" sz="4000" b="0" dirty="0" err="1">
                <a:solidFill>
                  <a:schemeClr val="tx1"/>
                </a:solidFill>
              </a:rPr>
              <a:t>Entwicklungsprojekte</a:t>
            </a:r>
            <a:r>
              <a:rPr lang="en-GB" altLang="de-DE" sz="4000" b="0" dirty="0">
                <a:solidFill>
                  <a:schemeClr val="tx1"/>
                </a:solidFill>
              </a:rPr>
              <a:t> </a:t>
            </a:r>
            <a:br>
              <a:rPr lang="de-CH" sz="4000" dirty="0">
                <a:solidFill>
                  <a:schemeClr val="tx1"/>
                </a:solidFill>
              </a:rPr>
            </a:br>
            <a:endParaRPr lang="de-CH" sz="4000" dirty="0">
              <a:solidFill>
                <a:schemeClr val="tx1"/>
              </a:solidFill>
            </a:endParaRPr>
          </a:p>
        </p:txBody>
      </p:sp>
      <p:sp>
        <p:nvSpPr>
          <p:cNvPr id="6" name="Nach rechts gekrümmter Pfeil 5">
            <a:extLst>
              <a:ext uri="{FF2B5EF4-FFF2-40B4-BE49-F238E27FC236}">
                <a16:creationId xmlns:a16="http://schemas.microsoft.com/office/drawing/2014/main" id="{8D040A99-832A-8209-7590-1FB9B4C73A2C}"/>
              </a:ext>
            </a:extLst>
          </p:cNvPr>
          <p:cNvSpPr/>
          <p:nvPr/>
        </p:nvSpPr>
        <p:spPr>
          <a:xfrm rot="2189485">
            <a:off x="5961008" y="3250861"/>
            <a:ext cx="1663700" cy="4549774"/>
          </a:xfrm>
          <a:prstGeom prst="curvedRightArrow">
            <a:avLst/>
          </a:prstGeom>
          <a:solidFill>
            <a:schemeClr val="accent5">
              <a:lumMod val="20000"/>
              <a:lumOff val="8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lang="de-CH" sz="3600">
              <a:solidFill>
                <a:schemeClr val="tx1"/>
              </a:solidFill>
            </a:endParaRPr>
          </a:p>
        </p:txBody>
      </p:sp>
      <p:sp>
        <p:nvSpPr>
          <p:cNvPr id="7" name="Nach rechts gekrümmter Pfeil 6">
            <a:extLst>
              <a:ext uri="{FF2B5EF4-FFF2-40B4-BE49-F238E27FC236}">
                <a16:creationId xmlns:a16="http://schemas.microsoft.com/office/drawing/2014/main" id="{CA15CDA1-FD23-2D6A-B349-6F2452CD34CA}"/>
              </a:ext>
            </a:extLst>
          </p:cNvPr>
          <p:cNvSpPr/>
          <p:nvPr/>
        </p:nvSpPr>
        <p:spPr>
          <a:xfrm rot="8802799">
            <a:off x="15297600" y="3237980"/>
            <a:ext cx="1675316" cy="4891094"/>
          </a:xfrm>
          <a:prstGeom prst="curvedRightArrow">
            <a:avLst/>
          </a:prstGeom>
          <a:solidFill>
            <a:schemeClr val="accent5">
              <a:lumMod val="20000"/>
              <a:lumOff val="8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lang="de-CH" sz="3600">
              <a:solidFill>
                <a:schemeClr val="tx1"/>
              </a:solidFill>
            </a:endParaRPr>
          </a:p>
        </p:txBody>
      </p:sp>
      <p:sp>
        <p:nvSpPr>
          <p:cNvPr id="8" name="Nach rechts gekrümmter Pfeil 7">
            <a:extLst>
              <a:ext uri="{FF2B5EF4-FFF2-40B4-BE49-F238E27FC236}">
                <a16:creationId xmlns:a16="http://schemas.microsoft.com/office/drawing/2014/main" id="{D92DD502-A956-B6AB-91B3-614A6F72C938}"/>
              </a:ext>
            </a:extLst>
          </p:cNvPr>
          <p:cNvSpPr/>
          <p:nvPr/>
        </p:nvSpPr>
        <p:spPr>
          <a:xfrm rot="16200000">
            <a:off x="10755378" y="8791232"/>
            <a:ext cx="1676400" cy="5210176"/>
          </a:xfrm>
          <a:prstGeom prst="curvedRightArrow">
            <a:avLst/>
          </a:prstGeom>
          <a:solidFill>
            <a:schemeClr val="accent5">
              <a:lumMod val="20000"/>
              <a:lumOff val="80000"/>
            </a:schemeClr>
          </a:solidFill>
          <a:ln>
            <a:solidFill>
              <a:schemeClr val="accent6"/>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lang="de-CH" sz="3600">
              <a:solidFill>
                <a:schemeClr val="tx1"/>
              </a:solidFill>
            </a:endParaRPr>
          </a:p>
        </p:txBody>
      </p:sp>
      <p:sp>
        <p:nvSpPr>
          <p:cNvPr id="11274" name="Rechteck 9">
            <a:extLst>
              <a:ext uri="{FF2B5EF4-FFF2-40B4-BE49-F238E27FC236}">
                <a16:creationId xmlns:a16="http://schemas.microsoft.com/office/drawing/2014/main" id="{C681833A-FA51-B9C3-6F14-CDAB8B4E90CE}"/>
              </a:ext>
            </a:extLst>
          </p:cNvPr>
          <p:cNvSpPr>
            <a:spLocks noChangeArrowheads="1"/>
          </p:cNvSpPr>
          <p:nvPr/>
        </p:nvSpPr>
        <p:spPr bwMode="auto">
          <a:xfrm>
            <a:off x="1752147" y="3779458"/>
            <a:ext cx="5080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Verdana" panose="020B0604030504040204" pitchFamily="34" charset="0"/>
              </a:defRPr>
            </a:lvl1pPr>
            <a:lvl2pPr marL="742950" indent="-285750">
              <a:defRPr sz="2200">
                <a:solidFill>
                  <a:schemeClr val="tx1"/>
                </a:solidFill>
                <a:latin typeface="Verdana" panose="020B0604030504040204" pitchFamily="34" charset="0"/>
              </a:defRPr>
            </a:lvl2pPr>
            <a:lvl3pPr marL="1143000" indent="-228600">
              <a:defRPr sz="2200">
                <a:solidFill>
                  <a:schemeClr val="tx1"/>
                </a:solidFill>
                <a:latin typeface="Verdana" panose="020B0604030504040204" pitchFamily="34" charset="0"/>
              </a:defRPr>
            </a:lvl3pPr>
            <a:lvl4pPr marL="1600200" indent="-228600">
              <a:defRPr sz="2200">
                <a:solidFill>
                  <a:schemeClr val="tx1"/>
                </a:solidFill>
                <a:latin typeface="Verdana" panose="020B0604030504040204" pitchFamily="34" charset="0"/>
              </a:defRPr>
            </a:lvl4pPr>
            <a:lvl5pPr marL="2057400" indent="-228600">
              <a:defRPr sz="2200">
                <a:solidFill>
                  <a:schemeClr val="tx1"/>
                </a:solidFill>
                <a:latin typeface="Verdana" panose="020B0604030504040204" pitchFamily="34" charset="0"/>
              </a:defRPr>
            </a:lvl5pPr>
            <a:lvl6pPr marL="2514600" indent="-228600" eaLnBrk="0" fontAlgn="base" hangingPunct="0">
              <a:spcBef>
                <a:spcPct val="0"/>
              </a:spcBef>
              <a:spcAft>
                <a:spcPct val="0"/>
              </a:spcAft>
              <a:defRPr sz="2200">
                <a:solidFill>
                  <a:schemeClr val="tx1"/>
                </a:solidFill>
                <a:latin typeface="Verdana" panose="020B0604030504040204" pitchFamily="34" charset="0"/>
              </a:defRPr>
            </a:lvl6pPr>
            <a:lvl7pPr marL="2971800" indent="-228600" eaLnBrk="0" fontAlgn="base" hangingPunct="0">
              <a:spcBef>
                <a:spcPct val="0"/>
              </a:spcBef>
              <a:spcAft>
                <a:spcPct val="0"/>
              </a:spcAft>
              <a:defRPr sz="2200">
                <a:solidFill>
                  <a:schemeClr val="tx1"/>
                </a:solidFill>
                <a:latin typeface="Verdana" panose="020B0604030504040204" pitchFamily="34" charset="0"/>
              </a:defRPr>
            </a:lvl7pPr>
            <a:lvl8pPr marL="3429000" indent="-228600" eaLnBrk="0" fontAlgn="base" hangingPunct="0">
              <a:spcBef>
                <a:spcPct val="0"/>
              </a:spcBef>
              <a:spcAft>
                <a:spcPct val="0"/>
              </a:spcAft>
              <a:defRPr sz="2200">
                <a:solidFill>
                  <a:schemeClr val="tx1"/>
                </a:solidFill>
                <a:latin typeface="Verdana" panose="020B0604030504040204" pitchFamily="34" charset="0"/>
              </a:defRPr>
            </a:lvl8pPr>
            <a:lvl9pPr marL="3886200" indent="-228600" eaLnBrk="0" fontAlgn="base" hangingPunct="0">
              <a:spcBef>
                <a:spcPct val="0"/>
              </a:spcBef>
              <a:spcAft>
                <a:spcPct val="0"/>
              </a:spcAft>
              <a:defRPr sz="2200">
                <a:solidFill>
                  <a:schemeClr val="tx1"/>
                </a:solidFill>
                <a:latin typeface="Verdana" panose="020B0604030504040204" pitchFamily="34" charset="0"/>
              </a:defRPr>
            </a:lvl9pPr>
          </a:lstStyle>
          <a:p>
            <a:pPr>
              <a:spcBef>
                <a:spcPts val="1200"/>
              </a:spcBef>
            </a:pPr>
            <a:r>
              <a:rPr lang="de-CH" altLang="de-DE" sz="2800" dirty="0"/>
              <a:t>lokale Eigenlogik berücksichtigen</a:t>
            </a:r>
            <a:endParaRPr lang="en-GB" altLang="de-DE" sz="2800" dirty="0"/>
          </a:p>
        </p:txBody>
      </p:sp>
      <p:sp>
        <p:nvSpPr>
          <p:cNvPr id="11275" name="Rechteck 10">
            <a:extLst>
              <a:ext uri="{FF2B5EF4-FFF2-40B4-BE49-F238E27FC236}">
                <a16:creationId xmlns:a16="http://schemas.microsoft.com/office/drawing/2014/main" id="{0AF6690A-1505-97BD-4EC7-9301EA664E29}"/>
              </a:ext>
            </a:extLst>
          </p:cNvPr>
          <p:cNvSpPr>
            <a:spLocks noChangeArrowheads="1"/>
          </p:cNvSpPr>
          <p:nvPr/>
        </p:nvSpPr>
        <p:spPr bwMode="auto">
          <a:xfrm>
            <a:off x="17289130" y="9905385"/>
            <a:ext cx="35274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tx1"/>
                </a:solidFill>
                <a:latin typeface="Verdana" panose="020B0604030504040204" pitchFamily="34" charset="0"/>
              </a:defRPr>
            </a:lvl1pPr>
            <a:lvl2pPr marL="742950" indent="-285750">
              <a:defRPr sz="2200">
                <a:solidFill>
                  <a:schemeClr val="tx1"/>
                </a:solidFill>
                <a:latin typeface="Verdana" panose="020B0604030504040204" pitchFamily="34" charset="0"/>
              </a:defRPr>
            </a:lvl2pPr>
            <a:lvl3pPr marL="1143000" indent="-228600">
              <a:defRPr sz="2200">
                <a:solidFill>
                  <a:schemeClr val="tx1"/>
                </a:solidFill>
                <a:latin typeface="Verdana" panose="020B0604030504040204" pitchFamily="34" charset="0"/>
              </a:defRPr>
            </a:lvl3pPr>
            <a:lvl4pPr marL="1600200" indent="-228600">
              <a:defRPr sz="2200">
                <a:solidFill>
                  <a:schemeClr val="tx1"/>
                </a:solidFill>
                <a:latin typeface="Verdana" panose="020B0604030504040204" pitchFamily="34" charset="0"/>
              </a:defRPr>
            </a:lvl4pPr>
            <a:lvl5pPr marL="2057400" indent="-228600">
              <a:defRPr sz="2200">
                <a:solidFill>
                  <a:schemeClr val="tx1"/>
                </a:solidFill>
                <a:latin typeface="Verdana" panose="020B0604030504040204" pitchFamily="34" charset="0"/>
              </a:defRPr>
            </a:lvl5pPr>
            <a:lvl6pPr marL="2514600" indent="-228600" eaLnBrk="0" fontAlgn="base" hangingPunct="0">
              <a:spcBef>
                <a:spcPct val="0"/>
              </a:spcBef>
              <a:spcAft>
                <a:spcPct val="0"/>
              </a:spcAft>
              <a:defRPr sz="2200">
                <a:solidFill>
                  <a:schemeClr val="tx1"/>
                </a:solidFill>
                <a:latin typeface="Verdana" panose="020B0604030504040204" pitchFamily="34" charset="0"/>
              </a:defRPr>
            </a:lvl6pPr>
            <a:lvl7pPr marL="2971800" indent="-228600" eaLnBrk="0" fontAlgn="base" hangingPunct="0">
              <a:spcBef>
                <a:spcPct val="0"/>
              </a:spcBef>
              <a:spcAft>
                <a:spcPct val="0"/>
              </a:spcAft>
              <a:defRPr sz="2200">
                <a:solidFill>
                  <a:schemeClr val="tx1"/>
                </a:solidFill>
                <a:latin typeface="Verdana" panose="020B0604030504040204" pitchFamily="34" charset="0"/>
              </a:defRPr>
            </a:lvl7pPr>
            <a:lvl8pPr marL="3429000" indent="-228600" eaLnBrk="0" fontAlgn="base" hangingPunct="0">
              <a:spcBef>
                <a:spcPct val="0"/>
              </a:spcBef>
              <a:spcAft>
                <a:spcPct val="0"/>
              </a:spcAft>
              <a:defRPr sz="2200">
                <a:solidFill>
                  <a:schemeClr val="tx1"/>
                </a:solidFill>
                <a:latin typeface="Verdana" panose="020B0604030504040204" pitchFamily="34" charset="0"/>
              </a:defRPr>
            </a:lvl8pPr>
            <a:lvl9pPr marL="3886200" indent="-228600" eaLnBrk="0" fontAlgn="base" hangingPunct="0">
              <a:spcBef>
                <a:spcPct val="0"/>
              </a:spcBef>
              <a:spcAft>
                <a:spcPct val="0"/>
              </a:spcAft>
              <a:defRPr sz="2200">
                <a:solidFill>
                  <a:schemeClr val="tx1"/>
                </a:solidFill>
                <a:latin typeface="Verdana" panose="020B0604030504040204" pitchFamily="34" charset="0"/>
              </a:defRPr>
            </a:lvl9pPr>
          </a:lstStyle>
          <a:p>
            <a:pPr>
              <a:spcBef>
                <a:spcPts val="1200"/>
              </a:spcBef>
            </a:pPr>
            <a:r>
              <a:rPr lang="de-CH" altLang="de-DE" sz="2800" dirty="0"/>
              <a:t>dialogische und </a:t>
            </a:r>
            <a:br>
              <a:rPr lang="de-CH" altLang="de-DE" sz="2800" dirty="0"/>
            </a:br>
            <a:r>
              <a:rPr lang="de-CH" altLang="de-DE" sz="2800" dirty="0"/>
              <a:t>flexible Methoden</a:t>
            </a:r>
            <a:endParaRPr lang="en-GB" altLang="de-DE" sz="2800" dirty="0"/>
          </a:p>
        </p:txBody>
      </p:sp>
      <p:sp>
        <p:nvSpPr>
          <p:cNvPr id="11276" name="Rechteck 11">
            <a:extLst>
              <a:ext uri="{FF2B5EF4-FFF2-40B4-BE49-F238E27FC236}">
                <a16:creationId xmlns:a16="http://schemas.microsoft.com/office/drawing/2014/main" id="{91DCB3C8-3D17-5934-7656-2D101D98D007}"/>
              </a:ext>
            </a:extLst>
          </p:cNvPr>
          <p:cNvSpPr>
            <a:spLocks noChangeArrowheads="1"/>
          </p:cNvSpPr>
          <p:nvPr/>
        </p:nvSpPr>
        <p:spPr bwMode="auto">
          <a:xfrm>
            <a:off x="17420858" y="7544168"/>
            <a:ext cx="35274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Verdana" panose="020B0604030504040204" pitchFamily="34" charset="0"/>
              </a:defRPr>
            </a:lvl1pPr>
            <a:lvl2pPr marL="742950" indent="-285750">
              <a:defRPr sz="2200">
                <a:solidFill>
                  <a:schemeClr val="tx1"/>
                </a:solidFill>
                <a:latin typeface="Verdana" panose="020B0604030504040204" pitchFamily="34" charset="0"/>
              </a:defRPr>
            </a:lvl2pPr>
            <a:lvl3pPr marL="1143000" indent="-228600">
              <a:defRPr sz="2200">
                <a:solidFill>
                  <a:schemeClr val="tx1"/>
                </a:solidFill>
                <a:latin typeface="Verdana" panose="020B0604030504040204" pitchFamily="34" charset="0"/>
              </a:defRPr>
            </a:lvl3pPr>
            <a:lvl4pPr marL="1600200" indent="-228600">
              <a:defRPr sz="2200">
                <a:solidFill>
                  <a:schemeClr val="tx1"/>
                </a:solidFill>
                <a:latin typeface="Verdana" panose="020B0604030504040204" pitchFamily="34" charset="0"/>
              </a:defRPr>
            </a:lvl4pPr>
            <a:lvl5pPr marL="2057400" indent="-228600">
              <a:defRPr sz="2200">
                <a:solidFill>
                  <a:schemeClr val="tx1"/>
                </a:solidFill>
                <a:latin typeface="Verdana" panose="020B0604030504040204" pitchFamily="34" charset="0"/>
              </a:defRPr>
            </a:lvl5pPr>
            <a:lvl6pPr marL="2514600" indent="-228600" eaLnBrk="0" fontAlgn="base" hangingPunct="0">
              <a:spcBef>
                <a:spcPct val="0"/>
              </a:spcBef>
              <a:spcAft>
                <a:spcPct val="0"/>
              </a:spcAft>
              <a:defRPr sz="2200">
                <a:solidFill>
                  <a:schemeClr val="tx1"/>
                </a:solidFill>
                <a:latin typeface="Verdana" panose="020B0604030504040204" pitchFamily="34" charset="0"/>
              </a:defRPr>
            </a:lvl6pPr>
            <a:lvl7pPr marL="2971800" indent="-228600" eaLnBrk="0" fontAlgn="base" hangingPunct="0">
              <a:spcBef>
                <a:spcPct val="0"/>
              </a:spcBef>
              <a:spcAft>
                <a:spcPct val="0"/>
              </a:spcAft>
              <a:defRPr sz="2200">
                <a:solidFill>
                  <a:schemeClr val="tx1"/>
                </a:solidFill>
                <a:latin typeface="Verdana" panose="020B0604030504040204" pitchFamily="34" charset="0"/>
              </a:defRPr>
            </a:lvl7pPr>
            <a:lvl8pPr marL="3429000" indent="-228600" eaLnBrk="0" fontAlgn="base" hangingPunct="0">
              <a:spcBef>
                <a:spcPct val="0"/>
              </a:spcBef>
              <a:spcAft>
                <a:spcPct val="0"/>
              </a:spcAft>
              <a:defRPr sz="2200">
                <a:solidFill>
                  <a:schemeClr val="tx1"/>
                </a:solidFill>
                <a:latin typeface="Verdana" panose="020B0604030504040204" pitchFamily="34" charset="0"/>
              </a:defRPr>
            </a:lvl8pPr>
            <a:lvl9pPr marL="3886200" indent="-228600" eaLnBrk="0" fontAlgn="base" hangingPunct="0">
              <a:spcBef>
                <a:spcPct val="0"/>
              </a:spcBef>
              <a:spcAft>
                <a:spcPct val="0"/>
              </a:spcAft>
              <a:defRPr sz="2200">
                <a:solidFill>
                  <a:schemeClr val="tx1"/>
                </a:solidFill>
                <a:latin typeface="Verdana" panose="020B0604030504040204" pitchFamily="34" charset="0"/>
              </a:defRPr>
            </a:lvl9pPr>
          </a:lstStyle>
          <a:p>
            <a:pPr>
              <a:spcBef>
                <a:spcPts val="1200"/>
              </a:spcBef>
            </a:pPr>
            <a:r>
              <a:rPr lang="de-CH" altLang="de-DE" sz="2800" dirty="0"/>
              <a:t>informelle – formelle Verfahren </a:t>
            </a:r>
          </a:p>
        </p:txBody>
      </p:sp>
      <p:sp>
        <p:nvSpPr>
          <p:cNvPr id="11277" name="Rechteck 12">
            <a:extLst>
              <a:ext uri="{FF2B5EF4-FFF2-40B4-BE49-F238E27FC236}">
                <a16:creationId xmlns:a16="http://schemas.microsoft.com/office/drawing/2014/main" id="{EDF57450-842F-85DB-DF67-0084A8BFBE8A}"/>
              </a:ext>
            </a:extLst>
          </p:cNvPr>
          <p:cNvSpPr>
            <a:spLocks noChangeArrowheads="1"/>
          </p:cNvSpPr>
          <p:nvPr/>
        </p:nvSpPr>
        <p:spPr bwMode="auto">
          <a:xfrm>
            <a:off x="1686285" y="9513156"/>
            <a:ext cx="430117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Verdana" panose="020B0604030504040204" pitchFamily="34" charset="0"/>
              </a:defRPr>
            </a:lvl1pPr>
            <a:lvl2pPr marL="742950" indent="-285750">
              <a:defRPr sz="2200">
                <a:solidFill>
                  <a:schemeClr val="tx1"/>
                </a:solidFill>
                <a:latin typeface="Verdana" panose="020B0604030504040204" pitchFamily="34" charset="0"/>
              </a:defRPr>
            </a:lvl2pPr>
            <a:lvl3pPr marL="1143000" indent="-228600">
              <a:defRPr sz="2200">
                <a:solidFill>
                  <a:schemeClr val="tx1"/>
                </a:solidFill>
                <a:latin typeface="Verdana" panose="020B0604030504040204" pitchFamily="34" charset="0"/>
              </a:defRPr>
            </a:lvl3pPr>
            <a:lvl4pPr marL="1600200" indent="-228600">
              <a:defRPr sz="2200">
                <a:solidFill>
                  <a:schemeClr val="tx1"/>
                </a:solidFill>
                <a:latin typeface="Verdana" panose="020B0604030504040204" pitchFamily="34" charset="0"/>
              </a:defRPr>
            </a:lvl4pPr>
            <a:lvl5pPr marL="2057400" indent="-228600">
              <a:defRPr sz="2200">
                <a:solidFill>
                  <a:schemeClr val="tx1"/>
                </a:solidFill>
                <a:latin typeface="Verdana" panose="020B0604030504040204" pitchFamily="34" charset="0"/>
              </a:defRPr>
            </a:lvl5pPr>
            <a:lvl6pPr marL="2514600" indent="-228600" eaLnBrk="0" fontAlgn="base" hangingPunct="0">
              <a:spcBef>
                <a:spcPct val="0"/>
              </a:spcBef>
              <a:spcAft>
                <a:spcPct val="0"/>
              </a:spcAft>
              <a:defRPr sz="2200">
                <a:solidFill>
                  <a:schemeClr val="tx1"/>
                </a:solidFill>
                <a:latin typeface="Verdana" panose="020B0604030504040204" pitchFamily="34" charset="0"/>
              </a:defRPr>
            </a:lvl6pPr>
            <a:lvl7pPr marL="2971800" indent="-228600" eaLnBrk="0" fontAlgn="base" hangingPunct="0">
              <a:spcBef>
                <a:spcPct val="0"/>
              </a:spcBef>
              <a:spcAft>
                <a:spcPct val="0"/>
              </a:spcAft>
              <a:defRPr sz="2200">
                <a:solidFill>
                  <a:schemeClr val="tx1"/>
                </a:solidFill>
                <a:latin typeface="Verdana" panose="020B0604030504040204" pitchFamily="34" charset="0"/>
              </a:defRPr>
            </a:lvl7pPr>
            <a:lvl8pPr marL="3429000" indent="-228600" eaLnBrk="0" fontAlgn="base" hangingPunct="0">
              <a:spcBef>
                <a:spcPct val="0"/>
              </a:spcBef>
              <a:spcAft>
                <a:spcPct val="0"/>
              </a:spcAft>
              <a:defRPr sz="2200">
                <a:solidFill>
                  <a:schemeClr val="tx1"/>
                </a:solidFill>
                <a:latin typeface="Verdana" panose="020B0604030504040204" pitchFamily="34" charset="0"/>
              </a:defRPr>
            </a:lvl8pPr>
            <a:lvl9pPr marL="3886200" indent="-228600" eaLnBrk="0" fontAlgn="base" hangingPunct="0">
              <a:spcBef>
                <a:spcPct val="0"/>
              </a:spcBef>
              <a:spcAft>
                <a:spcPct val="0"/>
              </a:spcAft>
              <a:defRPr sz="2200">
                <a:solidFill>
                  <a:schemeClr val="tx1"/>
                </a:solidFill>
                <a:latin typeface="Verdana" panose="020B0604030504040204" pitchFamily="34" charset="0"/>
              </a:defRPr>
            </a:lvl9pPr>
          </a:lstStyle>
          <a:p>
            <a:pPr>
              <a:spcBef>
                <a:spcPts val="1200"/>
              </a:spcBef>
            </a:pPr>
            <a:r>
              <a:rPr lang="de-CH" altLang="de-DE" sz="2800" dirty="0"/>
              <a:t>alle Perspektiven – </a:t>
            </a:r>
          </a:p>
          <a:p>
            <a:pPr>
              <a:spcBef>
                <a:spcPts val="1200"/>
              </a:spcBef>
            </a:pPr>
            <a:r>
              <a:rPr lang="de-CH" altLang="de-DE" sz="2800" dirty="0"/>
              <a:t>alle Anspruchsgruppen</a:t>
            </a:r>
            <a:endParaRPr lang="en-GB" altLang="de-DE" sz="2800" dirty="0"/>
          </a:p>
        </p:txBody>
      </p:sp>
      <p:sp>
        <p:nvSpPr>
          <p:cNvPr id="11278" name="Textfeld 1">
            <a:extLst>
              <a:ext uri="{FF2B5EF4-FFF2-40B4-BE49-F238E27FC236}">
                <a16:creationId xmlns:a16="http://schemas.microsoft.com/office/drawing/2014/main" id="{1C19C905-C549-5665-DA59-AF49E66C144C}"/>
              </a:ext>
            </a:extLst>
          </p:cNvPr>
          <p:cNvSpPr txBox="1">
            <a:spLocks noChangeArrowheads="1"/>
          </p:cNvSpPr>
          <p:nvPr/>
        </p:nvSpPr>
        <p:spPr bwMode="auto">
          <a:xfrm>
            <a:off x="1645744" y="5874546"/>
            <a:ext cx="475615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Verdana" panose="020B0604030504040204" pitchFamily="34" charset="0"/>
              </a:defRPr>
            </a:lvl1pPr>
            <a:lvl2pPr marL="742950" indent="-285750">
              <a:defRPr sz="2200">
                <a:solidFill>
                  <a:schemeClr val="tx1"/>
                </a:solidFill>
                <a:latin typeface="Verdana" panose="020B0604030504040204" pitchFamily="34" charset="0"/>
              </a:defRPr>
            </a:lvl2pPr>
            <a:lvl3pPr marL="1143000" indent="-228600">
              <a:defRPr sz="2200">
                <a:solidFill>
                  <a:schemeClr val="tx1"/>
                </a:solidFill>
                <a:latin typeface="Verdana" panose="020B0604030504040204" pitchFamily="34" charset="0"/>
              </a:defRPr>
            </a:lvl3pPr>
            <a:lvl4pPr marL="1600200" indent="-228600">
              <a:defRPr sz="2200">
                <a:solidFill>
                  <a:schemeClr val="tx1"/>
                </a:solidFill>
                <a:latin typeface="Verdana" panose="020B0604030504040204" pitchFamily="34" charset="0"/>
              </a:defRPr>
            </a:lvl4pPr>
            <a:lvl5pPr marL="2057400" indent="-228600">
              <a:defRPr sz="2200">
                <a:solidFill>
                  <a:schemeClr val="tx1"/>
                </a:solidFill>
                <a:latin typeface="Verdana" panose="020B0604030504040204" pitchFamily="34" charset="0"/>
              </a:defRPr>
            </a:lvl5pPr>
            <a:lvl6pPr marL="2514600" indent="-228600" eaLnBrk="0" fontAlgn="base" hangingPunct="0">
              <a:spcBef>
                <a:spcPct val="0"/>
              </a:spcBef>
              <a:spcAft>
                <a:spcPct val="0"/>
              </a:spcAft>
              <a:defRPr sz="2200">
                <a:solidFill>
                  <a:schemeClr val="tx1"/>
                </a:solidFill>
                <a:latin typeface="Verdana" panose="020B0604030504040204" pitchFamily="34" charset="0"/>
              </a:defRPr>
            </a:lvl6pPr>
            <a:lvl7pPr marL="2971800" indent="-228600" eaLnBrk="0" fontAlgn="base" hangingPunct="0">
              <a:spcBef>
                <a:spcPct val="0"/>
              </a:spcBef>
              <a:spcAft>
                <a:spcPct val="0"/>
              </a:spcAft>
              <a:defRPr sz="2200">
                <a:solidFill>
                  <a:schemeClr val="tx1"/>
                </a:solidFill>
                <a:latin typeface="Verdana" panose="020B0604030504040204" pitchFamily="34" charset="0"/>
              </a:defRPr>
            </a:lvl7pPr>
            <a:lvl8pPr marL="3429000" indent="-228600" eaLnBrk="0" fontAlgn="base" hangingPunct="0">
              <a:spcBef>
                <a:spcPct val="0"/>
              </a:spcBef>
              <a:spcAft>
                <a:spcPct val="0"/>
              </a:spcAft>
              <a:defRPr sz="2200">
                <a:solidFill>
                  <a:schemeClr val="tx1"/>
                </a:solidFill>
                <a:latin typeface="Verdana" panose="020B0604030504040204" pitchFamily="34" charset="0"/>
              </a:defRPr>
            </a:lvl8pPr>
            <a:lvl9pPr marL="3886200" indent="-228600" eaLnBrk="0" fontAlgn="base" hangingPunct="0">
              <a:spcBef>
                <a:spcPct val="0"/>
              </a:spcBef>
              <a:spcAft>
                <a:spcPct val="0"/>
              </a:spcAft>
              <a:defRPr sz="2200">
                <a:solidFill>
                  <a:schemeClr val="tx1"/>
                </a:solidFill>
                <a:latin typeface="Verdana" panose="020B0604030504040204" pitchFamily="34" charset="0"/>
              </a:defRPr>
            </a:lvl9pPr>
          </a:lstStyle>
          <a:p>
            <a:r>
              <a:rPr lang="de-CH" altLang="de-DE" sz="2800" dirty="0"/>
              <a:t>Experten- und Laienwissen (Lebensweltbezug</a:t>
            </a:r>
            <a:r>
              <a:rPr lang="de-CH" altLang="de-DE" sz="3600" dirty="0"/>
              <a:t>)</a:t>
            </a:r>
          </a:p>
        </p:txBody>
      </p:sp>
      <p:sp>
        <p:nvSpPr>
          <p:cNvPr id="11279" name="Textfeld 1">
            <a:extLst>
              <a:ext uri="{FF2B5EF4-FFF2-40B4-BE49-F238E27FC236}">
                <a16:creationId xmlns:a16="http://schemas.microsoft.com/office/drawing/2014/main" id="{30AEB8F3-DE6B-97D2-3AF3-A403D42F629A}"/>
              </a:ext>
            </a:extLst>
          </p:cNvPr>
          <p:cNvSpPr txBox="1">
            <a:spLocks noChangeArrowheads="1"/>
          </p:cNvSpPr>
          <p:nvPr/>
        </p:nvSpPr>
        <p:spPr bwMode="auto">
          <a:xfrm>
            <a:off x="17228003" y="3799681"/>
            <a:ext cx="540385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Verdana" panose="020B0604030504040204" pitchFamily="34" charset="0"/>
              </a:defRPr>
            </a:lvl1pPr>
            <a:lvl2pPr marL="742950" indent="-285750">
              <a:defRPr sz="2200">
                <a:solidFill>
                  <a:schemeClr val="tx1"/>
                </a:solidFill>
                <a:latin typeface="Verdana" panose="020B0604030504040204" pitchFamily="34" charset="0"/>
              </a:defRPr>
            </a:lvl2pPr>
            <a:lvl3pPr marL="1143000" indent="-228600">
              <a:defRPr sz="2200">
                <a:solidFill>
                  <a:schemeClr val="tx1"/>
                </a:solidFill>
                <a:latin typeface="Verdana" panose="020B0604030504040204" pitchFamily="34" charset="0"/>
              </a:defRPr>
            </a:lvl3pPr>
            <a:lvl4pPr marL="1600200" indent="-228600">
              <a:defRPr sz="2200">
                <a:solidFill>
                  <a:schemeClr val="tx1"/>
                </a:solidFill>
                <a:latin typeface="Verdana" panose="020B0604030504040204" pitchFamily="34" charset="0"/>
              </a:defRPr>
            </a:lvl4pPr>
            <a:lvl5pPr marL="2057400" indent="-228600">
              <a:defRPr sz="2200">
                <a:solidFill>
                  <a:schemeClr val="tx1"/>
                </a:solidFill>
                <a:latin typeface="Verdana" panose="020B0604030504040204" pitchFamily="34" charset="0"/>
              </a:defRPr>
            </a:lvl5pPr>
            <a:lvl6pPr marL="2514600" indent="-228600" eaLnBrk="0" fontAlgn="base" hangingPunct="0">
              <a:spcBef>
                <a:spcPct val="0"/>
              </a:spcBef>
              <a:spcAft>
                <a:spcPct val="0"/>
              </a:spcAft>
              <a:defRPr sz="2200">
                <a:solidFill>
                  <a:schemeClr val="tx1"/>
                </a:solidFill>
                <a:latin typeface="Verdana" panose="020B0604030504040204" pitchFamily="34" charset="0"/>
              </a:defRPr>
            </a:lvl6pPr>
            <a:lvl7pPr marL="2971800" indent="-228600" eaLnBrk="0" fontAlgn="base" hangingPunct="0">
              <a:spcBef>
                <a:spcPct val="0"/>
              </a:spcBef>
              <a:spcAft>
                <a:spcPct val="0"/>
              </a:spcAft>
              <a:defRPr sz="2200">
                <a:solidFill>
                  <a:schemeClr val="tx1"/>
                </a:solidFill>
                <a:latin typeface="Verdana" panose="020B0604030504040204" pitchFamily="34" charset="0"/>
              </a:defRPr>
            </a:lvl7pPr>
            <a:lvl8pPr marL="3429000" indent="-228600" eaLnBrk="0" fontAlgn="base" hangingPunct="0">
              <a:spcBef>
                <a:spcPct val="0"/>
              </a:spcBef>
              <a:spcAft>
                <a:spcPct val="0"/>
              </a:spcAft>
              <a:defRPr sz="2200">
                <a:solidFill>
                  <a:schemeClr val="tx1"/>
                </a:solidFill>
                <a:latin typeface="Verdana" panose="020B0604030504040204" pitchFamily="34" charset="0"/>
              </a:defRPr>
            </a:lvl8pPr>
            <a:lvl9pPr marL="3886200" indent="-228600" eaLnBrk="0" fontAlgn="base" hangingPunct="0">
              <a:spcBef>
                <a:spcPct val="0"/>
              </a:spcBef>
              <a:spcAft>
                <a:spcPct val="0"/>
              </a:spcAft>
              <a:defRPr sz="2200">
                <a:solidFill>
                  <a:schemeClr val="tx1"/>
                </a:solidFill>
                <a:latin typeface="Verdana" panose="020B0604030504040204" pitchFamily="34" charset="0"/>
              </a:defRPr>
            </a:lvl9pPr>
          </a:lstStyle>
          <a:p>
            <a:pPr>
              <a:spcBef>
                <a:spcPts val="1200"/>
              </a:spcBef>
            </a:pPr>
            <a:r>
              <a:rPr lang="de-CH" altLang="de-DE" sz="2800" dirty="0"/>
              <a:t>Verstärktes Zusammenwirken zwischen staatlichen, privaten und zivilgesellschaftlichen Akteuren </a:t>
            </a:r>
          </a:p>
          <a:p>
            <a:endParaRPr lang="de-CH" altLang="de-DE" sz="4400" dirty="0"/>
          </a:p>
        </p:txBody>
      </p:sp>
      <p:pic>
        <p:nvPicPr>
          <p:cNvPr id="3" name="Grafik 2">
            <a:extLst>
              <a:ext uri="{FF2B5EF4-FFF2-40B4-BE49-F238E27FC236}">
                <a16:creationId xmlns:a16="http://schemas.microsoft.com/office/drawing/2014/main" id="{C4440C15-FA4A-FD85-32FF-DC09100E582E}"/>
              </a:ext>
            </a:extLst>
          </p:cNvPr>
          <p:cNvPicPr>
            <a:picLocks noChangeAspect="1"/>
          </p:cNvPicPr>
          <p:nvPr/>
        </p:nvPicPr>
        <p:blipFill>
          <a:blip r:embed="rId4"/>
          <a:stretch>
            <a:fillRect/>
          </a:stretch>
        </p:blipFill>
        <p:spPr>
          <a:xfrm>
            <a:off x="6716579" y="4353233"/>
            <a:ext cx="9806496" cy="5583050"/>
          </a:xfrm>
          <a:prstGeom prst="rect">
            <a:avLst/>
          </a:prstGeom>
        </p:spPr>
      </p:pic>
      <p:sp>
        <p:nvSpPr>
          <p:cNvPr id="4" name="Textfeld 3">
            <a:extLst>
              <a:ext uri="{FF2B5EF4-FFF2-40B4-BE49-F238E27FC236}">
                <a16:creationId xmlns:a16="http://schemas.microsoft.com/office/drawing/2014/main" id="{646E7686-5D27-4A8C-676C-88E869DE2970}"/>
              </a:ext>
            </a:extLst>
          </p:cNvPr>
          <p:cNvSpPr txBox="1"/>
          <p:nvPr/>
        </p:nvSpPr>
        <p:spPr>
          <a:xfrm>
            <a:off x="2432846" y="12572458"/>
            <a:ext cx="12272962" cy="369332"/>
          </a:xfrm>
          <a:prstGeom prst="rect">
            <a:avLst/>
          </a:prstGeom>
          <a:noFill/>
        </p:spPr>
        <p:txBody>
          <a:bodyPr wrap="square">
            <a:spAutoFit/>
          </a:bodyPr>
          <a:lstStyle/>
          <a:p>
            <a:fld id="{ECF0D1EE-778F-468F-8455-0B19FC52DA6C}" type="datetime4">
              <a:rPr lang="de-CH" sz="1800" smtClean="0"/>
              <a:pPr/>
              <a:t>16. Juli 2025</a:t>
            </a:fld>
            <a:endParaRPr lang="de-CH" dirty="0"/>
          </a:p>
        </p:txBody>
      </p:sp>
      <p:sp>
        <p:nvSpPr>
          <p:cNvPr id="13" name="Fußzeilenplatzhalter 4">
            <a:extLst>
              <a:ext uri="{FF2B5EF4-FFF2-40B4-BE49-F238E27FC236}">
                <a16:creationId xmlns:a16="http://schemas.microsoft.com/office/drawing/2014/main" id="{435A2C5B-C5C1-ED31-5B4C-F0A0F2514CC2}"/>
              </a:ext>
            </a:extLst>
          </p:cNvPr>
          <p:cNvSpPr txBox="1">
            <a:spLocks/>
          </p:cNvSpPr>
          <p:nvPr/>
        </p:nvSpPr>
        <p:spPr>
          <a:xfrm>
            <a:off x="21105155" y="12941790"/>
            <a:ext cx="3053396" cy="27740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dirty="0"/>
              <a:t>Seite </a:t>
            </a:r>
            <a:fld id="{F6D6BDF2-272F-4256-ACF1-DEAEC48BAB75}" type="slidenum">
              <a:rPr lang="de-CH" smtClean="0"/>
              <a:pPr/>
              <a:t>13</a:t>
            </a:fld>
            <a:endParaRPr lang="de-CH"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9CBAE-3210-9E91-F82C-C4C78820BE72}"/>
            </a:ext>
          </a:extLst>
        </p:cNvPr>
        <p:cNvGrpSpPr/>
        <p:nvPr/>
      </p:nvGrpSpPr>
      <p:grpSpPr>
        <a:xfrm>
          <a:off x="0" y="0"/>
          <a:ext cx="0" cy="0"/>
          <a:chOff x="0" y="0"/>
          <a:chExt cx="0" cy="0"/>
        </a:xfrm>
      </p:grpSpPr>
      <p:grpSp>
        <p:nvGrpSpPr>
          <p:cNvPr id="9218" name="Group 236">
            <a:extLst>
              <a:ext uri="{FF2B5EF4-FFF2-40B4-BE49-F238E27FC236}">
                <a16:creationId xmlns:a16="http://schemas.microsoft.com/office/drawing/2014/main" id="{810C984B-D647-065D-3669-17F5C4FBC4E8}"/>
              </a:ext>
            </a:extLst>
          </p:cNvPr>
          <p:cNvGrpSpPr>
            <a:grpSpLocks/>
          </p:cNvGrpSpPr>
          <p:nvPr/>
        </p:nvGrpSpPr>
        <p:grpSpPr bwMode="auto">
          <a:xfrm>
            <a:off x="7727950" y="838201"/>
            <a:ext cx="8928100" cy="8645526"/>
            <a:chOff x="0" y="0"/>
            <a:chExt cx="6348871" cy="6145671"/>
          </a:xfrm>
        </p:grpSpPr>
        <p:sp>
          <p:nvSpPr>
            <p:cNvPr id="234" name="Shape 234">
              <a:extLst>
                <a:ext uri="{FF2B5EF4-FFF2-40B4-BE49-F238E27FC236}">
                  <a16:creationId xmlns:a16="http://schemas.microsoft.com/office/drawing/2014/main" id="{2B5D53E1-6205-9A58-66F1-3452D268D49D}"/>
                </a:ext>
              </a:extLst>
            </p:cNvPr>
            <p:cNvSpPr/>
            <p:nvPr/>
          </p:nvSpPr>
          <p:spPr>
            <a:xfrm>
              <a:off x="0" y="0"/>
              <a:ext cx="6348871" cy="61456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lumMod val="50000"/>
              </a:schemeClr>
            </a:solidFill>
            <a:ln w="57150" cap="flat">
              <a:solidFill>
                <a:srgbClr val="FFFFFF"/>
              </a:solidFill>
              <a:prstDash val="solid"/>
              <a:round/>
            </a:ln>
            <a:effectLst/>
          </p:spPr>
          <p:txBody>
            <a:bodyPr lIns="0" tIns="0" rIns="0" bIns="0" anchor="ctr"/>
            <a:lstStyle/>
            <a:p>
              <a:pPr marL="81276" marR="81276" defTabSz="1821592">
                <a:defRPr sz="2400">
                  <a:uFill>
                    <a:solidFill/>
                  </a:uFill>
                  <a:latin typeface="Arial"/>
                  <a:ea typeface="Arial"/>
                  <a:cs typeface="Arial"/>
                  <a:sym typeface="Arial"/>
                </a:defRPr>
              </a:pPr>
              <a:endParaRPr sz="3400">
                <a:uFill>
                  <a:solidFill/>
                </a:uFill>
                <a:latin typeface="Arial"/>
                <a:ea typeface="Arial"/>
                <a:cs typeface="Arial"/>
                <a:sym typeface="Arial"/>
              </a:endParaRPr>
            </a:p>
          </p:txBody>
        </p:sp>
        <p:sp>
          <p:nvSpPr>
            <p:cNvPr id="9221" name="Shape 235">
              <a:extLst>
                <a:ext uri="{FF2B5EF4-FFF2-40B4-BE49-F238E27FC236}">
                  <a16:creationId xmlns:a16="http://schemas.microsoft.com/office/drawing/2014/main" id="{255B7AF9-F3C8-2189-D8F9-3A3C030218F3}"/>
                </a:ext>
              </a:extLst>
            </p:cNvPr>
            <p:cNvSpPr>
              <a:spLocks noChangeArrowheads="1"/>
            </p:cNvSpPr>
            <p:nvPr/>
          </p:nvSpPr>
          <p:spPr bwMode="auto">
            <a:xfrm>
              <a:off x="2001465" y="493580"/>
              <a:ext cx="2345941" cy="516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76200" tIns="76200" rIns="76200" bIns="76200" anchor="ctr">
              <a:spAutoFit/>
            </a:bodyPr>
            <a:lstStyle>
              <a:lvl1pPr marL="38100" defTabSz="909638">
                <a:buChar char="-"/>
                <a:defRPr sz="1600">
                  <a:solidFill>
                    <a:schemeClr val="tx1"/>
                  </a:solidFill>
                  <a:latin typeface="Verdana" panose="020B0604030504040204" pitchFamily="34" charset="0"/>
                  <a:ea typeface="MS PGothic" panose="020B0600070205080204" pitchFamily="34" charset="-128"/>
                </a:defRPr>
              </a:lvl1pPr>
              <a:lvl2pPr marL="742950" indent="-285750" defTabSz="909638">
                <a:buChar char="-"/>
                <a:defRPr sz="1600">
                  <a:solidFill>
                    <a:schemeClr val="tx1"/>
                  </a:solidFill>
                  <a:latin typeface="Verdana" panose="020B0604030504040204" pitchFamily="34" charset="0"/>
                  <a:ea typeface="MS PGothic" panose="020B0600070205080204" pitchFamily="34" charset="-128"/>
                </a:defRPr>
              </a:lvl2pPr>
              <a:lvl3pPr marL="1143000" indent="-228600" defTabSz="909638">
                <a:buChar char="-"/>
                <a:defRPr sz="1600">
                  <a:solidFill>
                    <a:schemeClr val="tx1"/>
                  </a:solidFill>
                  <a:latin typeface="Verdana" panose="020B0604030504040204" pitchFamily="34" charset="0"/>
                  <a:ea typeface="MS PGothic" panose="020B0600070205080204" pitchFamily="34" charset="-128"/>
                </a:defRPr>
              </a:lvl3pPr>
              <a:lvl4pPr marL="1600200" indent="-228600" defTabSz="909638">
                <a:buChar char="-"/>
                <a:defRPr sz="1600">
                  <a:solidFill>
                    <a:schemeClr val="tx1"/>
                  </a:solidFill>
                  <a:latin typeface="Verdana" panose="020B0604030504040204" pitchFamily="34" charset="0"/>
                  <a:ea typeface="MS PGothic" panose="020B0600070205080204" pitchFamily="34" charset="-128"/>
                </a:defRPr>
              </a:lvl4pPr>
              <a:lvl5pPr marL="2057400" indent="-228600" defTabSz="909638">
                <a:buChar char="-"/>
                <a:defRPr sz="1600">
                  <a:solidFill>
                    <a:schemeClr val="tx1"/>
                  </a:solidFill>
                  <a:latin typeface="Verdana" panose="020B0604030504040204" pitchFamily="34" charset="0"/>
                  <a:ea typeface="MS PGothic" panose="020B0600070205080204" pitchFamily="34" charset="-128"/>
                </a:defRPr>
              </a:lvl5pPr>
              <a:lvl6pPr marL="25146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6pPr>
              <a:lvl7pPr marL="29718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7pPr>
              <a:lvl8pPr marL="34290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8pPr>
              <a:lvl9pPr marL="38862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9pPr>
            </a:lstStyle>
            <a:p>
              <a:pPr algn="ctr" eaLnBrk="1" hangingPunct="1">
                <a:buClr>
                  <a:srgbClr val="FFFFFF"/>
                </a:buClr>
                <a:buFontTx/>
                <a:buNone/>
              </a:pPr>
              <a:r>
                <a:rPr lang="de-DE" altLang="de-DE" sz="46200" dirty="0">
                  <a:solidFill>
                    <a:srgbClr val="FFFFFF"/>
                  </a:solidFill>
                  <a:latin typeface="Trebuchet MS" panose="020B0603020202020204" pitchFamily="34" charset="0"/>
                  <a:sym typeface="Trebuchet MS" panose="020B0603020202020204" pitchFamily="34" charset="0"/>
                </a:rPr>
                <a:t>3</a:t>
              </a:r>
            </a:p>
          </p:txBody>
        </p:sp>
      </p:grpSp>
      <p:sp>
        <p:nvSpPr>
          <p:cNvPr id="9219" name="Shape 237">
            <a:extLst>
              <a:ext uri="{FF2B5EF4-FFF2-40B4-BE49-F238E27FC236}">
                <a16:creationId xmlns:a16="http://schemas.microsoft.com/office/drawing/2014/main" id="{75AABE7C-71AB-099D-46B8-2064DD39C162}"/>
              </a:ext>
            </a:extLst>
          </p:cNvPr>
          <p:cNvSpPr>
            <a:spLocks noChangeArrowheads="1"/>
          </p:cNvSpPr>
          <p:nvPr/>
        </p:nvSpPr>
        <p:spPr bwMode="auto">
          <a:xfrm>
            <a:off x="5768475" y="10613692"/>
            <a:ext cx="13750926" cy="61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39688" defTabSz="909638">
              <a:buChar char="-"/>
              <a:defRPr sz="1600">
                <a:solidFill>
                  <a:schemeClr val="tx1"/>
                </a:solidFill>
                <a:latin typeface="Verdana" panose="020B0604030504040204" pitchFamily="34" charset="0"/>
                <a:ea typeface="MS PGothic" panose="020B0600070205080204" pitchFamily="34" charset="-128"/>
              </a:defRPr>
            </a:lvl1pPr>
            <a:lvl2pPr marL="742950" indent="-285750" defTabSz="909638">
              <a:buChar char="-"/>
              <a:defRPr sz="1600">
                <a:solidFill>
                  <a:schemeClr val="tx1"/>
                </a:solidFill>
                <a:latin typeface="Verdana" panose="020B0604030504040204" pitchFamily="34" charset="0"/>
                <a:ea typeface="MS PGothic" panose="020B0600070205080204" pitchFamily="34" charset="-128"/>
              </a:defRPr>
            </a:lvl2pPr>
            <a:lvl3pPr marL="1143000" indent="-228600" defTabSz="909638">
              <a:buChar char="-"/>
              <a:defRPr sz="1600">
                <a:solidFill>
                  <a:schemeClr val="tx1"/>
                </a:solidFill>
                <a:latin typeface="Verdana" panose="020B0604030504040204" pitchFamily="34" charset="0"/>
                <a:ea typeface="MS PGothic" panose="020B0600070205080204" pitchFamily="34" charset="-128"/>
              </a:defRPr>
            </a:lvl3pPr>
            <a:lvl4pPr marL="1600200" indent="-228600" defTabSz="909638">
              <a:buChar char="-"/>
              <a:defRPr sz="1600">
                <a:solidFill>
                  <a:schemeClr val="tx1"/>
                </a:solidFill>
                <a:latin typeface="Verdana" panose="020B0604030504040204" pitchFamily="34" charset="0"/>
                <a:ea typeface="MS PGothic" panose="020B0600070205080204" pitchFamily="34" charset="-128"/>
              </a:defRPr>
            </a:lvl4pPr>
            <a:lvl5pPr marL="2057400" indent="-228600" defTabSz="909638">
              <a:buChar char="-"/>
              <a:defRPr sz="1600">
                <a:solidFill>
                  <a:schemeClr val="tx1"/>
                </a:solidFill>
                <a:latin typeface="Verdana" panose="020B0604030504040204" pitchFamily="34" charset="0"/>
                <a:ea typeface="MS PGothic" panose="020B0600070205080204" pitchFamily="34" charset="-128"/>
              </a:defRPr>
            </a:lvl5pPr>
            <a:lvl6pPr marL="25146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6pPr>
            <a:lvl7pPr marL="29718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7pPr>
            <a:lvl8pPr marL="34290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8pPr>
            <a:lvl9pPr marL="38862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9pPr>
          </a:lstStyle>
          <a:p>
            <a:pPr algn="ctr" defTabSz="1828800">
              <a:lnSpc>
                <a:spcPct val="110000"/>
              </a:lnSpc>
              <a:spcBef>
                <a:spcPct val="0"/>
              </a:spcBef>
              <a:buNone/>
            </a:pPr>
            <a:r>
              <a:rPr lang="de-DE" altLang="de-DE" sz="4000" b="1" dirty="0">
                <a:solidFill>
                  <a:schemeClr val="accent1">
                    <a:lumMod val="50000"/>
                  </a:schemeClr>
                </a:solidFill>
                <a:latin typeface="+mj-lt"/>
                <a:ea typeface="+mj-ea"/>
                <a:cs typeface="+mj-cs"/>
              </a:rPr>
              <a:t>Mehrwert informeller Partizipation</a:t>
            </a:r>
          </a:p>
        </p:txBody>
      </p:sp>
    </p:spTree>
    <p:extLst>
      <p:ext uri="{BB962C8B-B14F-4D97-AF65-F5344CB8AC3E}">
        <p14:creationId xmlns:p14="http://schemas.microsoft.com/office/powerpoint/2010/main" val="223248422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4B000-09ED-39F3-F9D8-E7DB42125D30}"/>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406A7299-4CD6-06A6-E077-38B749161225}"/>
              </a:ext>
            </a:extLst>
          </p:cNvPr>
          <p:cNvSpPr>
            <a:spLocks noGrp="1"/>
          </p:cNvSpPr>
          <p:nvPr>
            <p:ph type="dt" sz="half" idx="2"/>
          </p:nvPr>
        </p:nvSpPr>
        <p:spPr/>
        <p:txBody>
          <a:bodyPr/>
          <a:lstStyle/>
          <a:p>
            <a:fld id="{ECF0D1EE-778F-468F-8455-0B19FC52DA6C}" type="datetime4">
              <a:rPr lang="de-CH" noProof="0" smtClean="0"/>
              <a:t>16. Juli 2025</a:t>
            </a:fld>
            <a:endParaRPr lang="de-CH" noProof="0"/>
          </a:p>
        </p:txBody>
      </p:sp>
      <p:sp>
        <p:nvSpPr>
          <p:cNvPr id="3" name="Inhaltsplatzhalter 2">
            <a:extLst>
              <a:ext uri="{FF2B5EF4-FFF2-40B4-BE49-F238E27FC236}">
                <a16:creationId xmlns:a16="http://schemas.microsoft.com/office/drawing/2014/main" id="{6142D2F9-029A-3DC3-9266-C3835C9DB8AB}"/>
              </a:ext>
            </a:extLst>
          </p:cNvPr>
          <p:cNvSpPr>
            <a:spLocks noGrp="1"/>
          </p:cNvSpPr>
          <p:nvPr>
            <p:ph sz="quarter" idx="10"/>
          </p:nvPr>
        </p:nvSpPr>
        <p:spPr/>
        <p:txBody>
          <a:bodyPr/>
          <a:lstStyle/>
          <a:p>
            <a:endParaRPr lang="de-CH" sz="3200" b="0" dirty="0">
              <a:effectLst/>
              <a:latin typeface="Verdana" panose="020B0604030504040204" pitchFamily="34" charset="0"/>
              <a:ea typeface="Calibri" panose="020F0502020204030204" pitchFamily="34" charset="0"/>
              <a:cs typeface="Times New Roman" panose="02020603050405020304" pitchFamily="18" charset="0"/>
            </a:endParaRPr>
          </a:p>
          <a:p>
            <a:endParaRPr lang="de-CH" sz="3200" dirty="0">
              <a:effectLst/>
              <a:latin typeface="Verdana" panose="020B0604030504040204" pitchFamily="34" charset="0"/>
              <a:ea typeface="Calibri" panose="020F0502020204030204" pitchFamily="34" charset="0"/>
              <a:cs typeface="Times New Roman" panose="02020603050405020304" pitchFamily="18" charset="0"/>
            </a:endParaRPr>
          </a:p>
          <a:p>
            <a:endParaRPr lang="de-CH" dirty="0"/>
          </a:p>
        </p:txBody>
      </p:sp>
      <p:sp>
        <p:nvSpPr>
          <p:cNvPr id="5" name="Fußzeilenplatzhalter 4">
            <a:extLst>
              <a:ext uri="{FF2B5EF4-FFF2-40B4-BE49-F238E27FC236}">
                <a16:creationId xmlns:a16="http://schemas.microsoft.com/office/drawing/2014/main" id="{6D3700BE-00E5-A82B-B4CC-1D75CEB262C3}"/>
              </a:ext>
            </a:extLst>
          </p:cNvPr>
          <p:cNvSpPr>
            <a:spLocks noGrp="1"/>
          </p:cNvSpPr>
          <p:nvPr>
            <p:ph type="ftr" sz="quarter" idx="3"/>
          </p:nvPr>
        </p:nvSpPr>
        <p:spPr/>
        <p:txBody>
          <a:bodyPr/>
          <a:lstStyle/>
          <a:p>
            <a:r>
              <a:rPr lang="de-CH"/>
              <a:t>Seite </a:t>
            </a:r>
            <a:fld id="{F6D6BDF2-272F-4256-ACF1-DEAEC48BAB75}" type="slidenum">
              <a:rPr lang="de-CH" smtClean="0"/>
              <a:pPr/>
              <a:t>15</a:t>
            </a:fld>
            <a:endParaRPr lang="de-CH" dirty="0"/>
          </a:p>
        </p:txBody>
      </p:sp>
      <p:pic>
        <p:nvPicPr>
          <p:cNvPr id="6" name="Picture 2">
            <a:extLst>
              <a:ext uri="{FF2B5EF4-FFF2-40B4-BE49-F238E27FC236}">
                <a16:creationId xmlns:a16="http://schemas.microsoft.com/office/drawing/2014/main" id="{F76BD906-8AF3-6692-6B8E-76BF0AA79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692" y="3320030"/>
            <a:ext cx="10998858" cy="688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325D2AB5-B122-84D5-CC01-44647D96CC78}"/>
              </a:ext>
            </a:extLst>
          </p:cNvPr>
          <p:cNvPicPr>
            <a:picLocks noChangeAspect="1" noChangeArrowheads="1"/>
          </p:cNvPicPr>
          <p:nvPr/>
        </p:nvPicPr>
        <p:blipFill>
          <a:blip r:embed="rId4"/>
          <a:srcRect/>
          <a:stretch>
            <a:fillRect/>
          </a:stretch>
        </p:blipFill>
        <p:spPr bwMode="auto">
          <a:xfrm>
            <a:off x="13377860" y="2231038"/>
            <a:ext cx="9168448" cy="10122887"/>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4032234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642233-DDEB-5827-2954-E91DE94F7E1E}"/>
              </a:ext>
            </a:extLst>
          </p:cNvPr>
          <p:cNvSpPr>
            <a:spLocks noGrp="1"/>
          </p:cNvSpPr>
          <p:nvPr>
            <p:ph type="title"/>
          </p:nvPr>
        </p:nvSpPr>
        <p:spPr/>
        <p:txBody>
          <a:bodyPr/>
          <a:lstStyle/>
          <a:p>
            <a:r>
              <a:rPr lang="de-CH" dirty="0"/>
              <a:t>Differenzierung von Partizipationsformen</a:t>
            </a:r>
          </a:p>
        </p:txBody>
      </p:sp>
      <p:sp>
        <p:nvSpPr>
          <p:cNvPr id="3" name="Datumsplatzhalter 2">
            <a:extLst>
              <a:ext uri="{FF2B5EF4-FFF2-40B4-BE49-F238E27FC236}">
                <a16:creationId xmlns:a16="http://schemas.microsoft.com/office/drawing/2014/main" id="{772752EE-E1FA-CC8C-88EF-E0A4480BB1C9}"/>
              </a:ext>
            </a:extLst>
          </p:cNvPr>
          <p:cNvSpPr>
            <a:spLocks noGrp="1"/>
          </p:cNvSpPr>
          <p:nvPr>
            <p:ph type="dt" sz="half" idx="2"/>
          </p:nvPr>
        </p:nvSpPr>
        <p:spPr/>
        <p:txBody>
          <a:bodyPr/>
          <a:lstStyle/>
          <a:p>
            <a:fld id="{56665885-AEBB-488A-9477-9B36DE8C8005}" type="datetime4">
              <a:rPr lang="de-CH" smtClean="0"/>
              <a:t>16. Juli 2025</a:t>
            </a:fld>
            <a:endParaRPr lang="en-US"/>
          </a:p>
        </p:txBody>
      </p:sp>
      <p:sp>
        <p:nvSpPr>
          <p:cNvPr id="4" name="Fußzeilenplatzhalter 3">
            <a:extLst>
              <a:ext uri="{FF2B5EF4-FFF2-40B4-BE49-F238E27FC236}">
                <a16:creationId xmlns:a16="http://schemas.microsoft.com/office/drawing/2014/main" id="{0EFE1217-EE90-B477-DD3D-45D4A1E7EA80}"/>
              </a:ext>
            </a:extLst>
          </p:cNvPr>
          <p:cNvSpPr>
            <a:spLocks noGrp="1"/>
          </p:cNvSpPr>
          <p:nvPr>
            <p:ph type="ftr" sz="quarter" idx="3"/>
          </p:nvPr>
        </p:nvSpPr>
        <p:spPr/>
        <p:txBody>
          <a:bodyPr/>
          <a:lstStyle/>
          <a:p>
            <a:r>
              <a:rPr lang="de-CH"/>
              <a:t>Seite </a:t>
            </a:r>
            <a:fld id="{86B585F8-2033-43C0-8CDE-307184B088E2}" type="slidenum">
              <a:rPr lang="de-CH" smtClean="0"/>
              <a:pPr/>
              <a:t>16</a:t>
            </a:fld>
            <a:endParaRPr lang="de-CH" dirty="0"/>
          </a:p>
        </p:txBody>
      </p:sp>
      <p:graphicFrame>
        <p:nvGraphicFramePr>
          <p:cNvPr id="5" name="Inhaltsplatzhalter 7">
            <a:extLst>
              <a:ext uri="{FF2B5EF4-FFF2-40B4-BE49-F238E27FC236}">
                <a16:creationId xmlns:a16="http://schemas.microsoft.com/office/drawing/2014/main" id="{A6D64940-579E-5087-8FA6-528427380C2C}"/>
              </a:ext>
            </a:extLst>
          </p:cNvPr>
          <p:cNvGraphicFramePr>
            <a:graphicFrameLocks/>
          </p:cNvGraphicFramePr>
          <p:nvPr/>
        </p:nvGraphicFramePr>
        <p:xfrm>
          <a:off x="1030760" y="2666398"/>
          <a:ext cx="21227074" cy="8752450"/>
        </p:xfrm>
        <a:graphic>
          <a:graphicData uri="http://schemas.openxmlformats.org/drawingml/2006/table">
            <a:tbl>
              <a:tblPr firstRow="1" bandRow="1">
                <a:tableStyleId>{8A107856-5554-42FB-B03E-39F5DBC370BA}</a:tableStyleId>
              </a:tblPr>
              <a:tblGrid>
                <a:gridCol w="6707166">
                  <a:extLst>
                    <a:ext uri="{9D8B030D-6E8A-4147-A177-3AD203B41FA5}">
                      <a16:colId xmlns:a16="http://schemas.microsoft.com/office/drawing/2014/main" val="20000"/>
                    </a:ext>
                  </a:extLst>
                </a:gridCol>
                <a:gridCol w="14519908">
                  <a:extLst>
                    <a:ext uri="{9D8B030D-6E8A-4147-A177-3AD203B41FA5}">
                      <a16:colId xmlns:a16="http://schemas.microsoft.com/office/drawing/2014/main" val="20001"/>
                    </a:ext>
                  </a:extLst>
                </a:gridCol>
              </a:tblGrid>
              <a:tr h="1999271">
                <a:tc>
                  <a:txBody>
                    <a:bodyPr/>
                    <a:lstStyle/>
                    <a:p>
                      <a:pPr marL="0" marR="0" indent="0" algn="l" defTabSz="914400" rtl="0" eaLnBrk="1" fontAlgn="auto" latinLnBrk="0" hangingPunct="1">
                        <a:lnSpc>
                          <a:spcPct val="100000"/>
                        </a:lnSpc>
                        <a:spcBef>
                          <a:spcPts val="300"/>
                        </a:spcBef>
                        <a:spcAft>
                          <a:spcPts val="300"/>
                        </a:spcAft>
                        <a:buClrTx/>
                        <a:buSzTx/>
                        <a:buFontTx/>
                        <a:buNone/>
                        <a:tabLst/>
                        <a:defRPr/>
                      </a:pPr>
                      <a:r>
                        <a:rPr lang="de-CH" sz="3000" b="1" dirty="0">
                          <a:latin typeface="+mn-lt"/>
                          <a:cs typeface="Arial" panose="020B0604020202020204" pitchFamily="34" charset="0"/>
                        </a:rPr>
                        <a:t>Formelle</a:t>
                      </a:r>
                      <a:r>
                        <a:rPr lang="de-CH" sz="3000" b="1" baseline="0" dirty="0">
                          <a:latin typeface="+mn-lt"/>
                          <a:cs typeface="Arial" panose="020B0604020202020204" pitchFamily="34" charset="0"/>
                        </a:rPr>
                        <a:t> </a:t>
                      </a:r>
                      <a:r>
                        <a:rPr lang="de-CH" sz="3000" b="1" dirty="0">
                          <a:latin typeface="+mn-lt"/>
                          <a:cs typeface="Arial" panose="020B0604020202020204" pitchFamily="34" charset="0"/>
                        </a:rPr>
                        <a:t>Partizipation</a:t>
                      </a:r>
                      <a:endParaRPr lang="de-CH" sz="3000" b="1" dirty="0">
                        <a:solidFill>
                          <a:schemeClr val="tx1"/>
                        </a:solidFill>
                        <a:latin typeface="+mn-lt"/>
                        <a:cs typeface="Arial" panose="020B0604020202020204" pitchFamily="34" charset="0"/>
                      </a:endParaRPr>
                    </a:p>
                  </a:txBody>
                  <a:tcPr/>
                </a:tc>
                <a:tc>
                  <a:txBody>
                    <a:bodyPr/>
                    <a:lstStyle/>
                    <a:p>
                      <a:pPr>
                        <a:spcBef>
                          <a:spcPts val="300"/>
                        </a:spcBef>
                        <a:spcAft>
                          <a:spcPts val="300"/>
                        </a:spcAft>
                      </a:pPr>
                      <a:r>
                        <a:rPr lang="de-CH" sz="3000" b="0" dirty="0">
                          <a:latin typeface="+mn-lt"/>
                          <a:cs typeface="Arial" panose="020B0604020202020204" pitchFamily="34" charset="0"/>
                        </a:rPr>
                        <a:t>Verfasste Partizipation; </a:t>
                      </a:r>
                      <a:r>
                        <a:rPr lang="de-DE" sz="3000" b="0" kern="1200" dirty="0">
                          <a:solidFill>
                            <a:schemeClr val="dk1"/>
                          </a:solidFill>
                          <a:latin typeface="+mn-lt"/>
                          <a:ea typeface="+mn-ea"/>
                          <a:cs typeface="Arial" panose="020B0604020202020204" pitchFamily="34" charset="0"/>
                        </a:rPr>
                        <a:t>es ist gesetzlich geregelt, wer sich beteiligen kann, wie weitreichend die Beteiligungsrechte sind, wie das Verfahren abläuft und was mit den Ergebnissen geschieht</a:t>
                      </a:r>
                      <a:r>
                        <a:rPr lang="de-CH" sz="3000" b="0" kern="1200" dirty="0">
                          <a:solidFill>
                            <a:schemeClr val="dk1"/>
                          </a:solidFill>
                          <a:latin typeface="+mn-lt"/>
                          <a:ea typeface="+mn-ea"/>
                          <a:cs typeface="Arial" panose="020B0604020202020204" pitchFamily="34" charset="0"/>
                        </a:rPr>
                        <a:t> (Wahlen, Abstimmungen, Referenden, Stellungsnahmen)</a:t>
                      </a:r>
                    </a:p>
                  </a:txBody>
                  <a:tcPr/>
                </a:tc>
                <a:extLst>
                  <a:ext uri="{0D108BD9-81ED-4DB2-BD59-A6C34878D82A}">
                    <a16:rowId xmlns:a16="http://schemas.microsoft.com/office/drawing/2014/main" val="10000"/>
                  </a:ext>
                </a:extLst>
              </a:tr>
              <a:tr h="2238331">
                <a:tc>
                  <a:txBody>
                    <a:bodyPr/>
                    <a:lstStyle/>
                    <a:p>
                      <a:pPr marL="0" marR="0" indent="0" algn="l" defTabSz="914400" rtl="0" eaLnBrk="1" fontAlgn="auto" latinLnBrk="0" hangingPunct="1">
                        <a:lnSpc>
                          <a:spcPct val="100000"/>
                        </a:lnSpc>
                        <a:spcBef>
                          <a:spcPts val="300"/>
                        </a:spcBef>
                        <a:spcAft>
                          <a:spcPts val="300"/>
                        </a:spcAft>
                        <a:buClrTx/>
                        <a:buSzTx/>
                        <a:buFontTx/>
                        <a:buNone/>
                        <a:tabLst/>
                        <a:defRPr/>
                      </a:pPr>
                      <a:r>
                        <a:rPr lang="de-CH" sz="3000" b="1" kern="1200" dirty="0">
                          <a:solidFill>
                            <a:schemeClr val="dk1"/>
                          </a:solidFill>
                          <a:latin typeface="+mn-lt"/>
                          <a:ea typeface="+mn-ea"/>
                          <a:cs typeface="Arial" panose="020B0604020202020204" pitchFamily="34" charset="0"/>
                        </a:rPr>
                        <a:t>Informelle Partizipation</a:t>
                      </a:r>
                    </a:p>
                    <a:p>
                      <a:pPr>
                        <a:spcBef>
                          <a:spcPts val="300"/>
                        </a:spcBef>
                        <a:spcAft>
                          <a:spcPts val="300"/>
                        </a:spcAft>
                      </a:pPr>
                      <a:endParaRPr lang="de-CH" sz="3000" kern="1200" dirty="0">
                        <a:solidFill>
                          <a:schemeClr val="dk1"/>
                        </a:solidFill>
                        <a:latin typeface="+mn-lt"/>
                        <a:ea typeface="+mn-ea"/>
                        <a:cs typeface="Arial" panose="020B0604020202020204" pitchFamily="34" charset="0"/>
                      </a:endParaRPr>
                    </a:p>
                  </a:txBody>
                  <a:tcPr>
                    <a:solidFill>
                      <a:srgbClr val="17634B">
                        <a:alpha val="31000"/>
                      </a:srgbClr>
                    </a:solidFill>
                  </a:tcPr>
                </a:tc>
                <a:tc>
                  <a:txBody>
                    <a:bodyPr/>
                    <a:lstStyle/>
                    <a:p>
                      <a:pPr marL="0" marR="0" indent="0" algn="l" defTabSz="914400" rtl="0" eaLnBrk="1" fontAlgn="auto" latinLnBrk="0" hangingPunct="1">
                        <a:lnSpc>
                          <a:spcPct val="100000"/>
                        </a:lnSpc>
                        <a:spcBef>
                          <a:spcPts val="300"/>
                        </a:spcBef>
                        <a:spcAft>
                          <a:spcPts val="300"/>
                        </a:spcAft>
                        <a:buClrTx/>
                        <a:buSzTx/>
                        <a:buFontTx/>
                        <a:buNone/>
                        <a:tabLst/>
                        <a:defRPr/>
                      </a:pPr>
                      <a:r>
                        <a:rPr lang="de-CH" sz="3000" kern="1200" dirty="0">
                          <a:solidFill>
                            <a:schemeClr val="dk1"/>
                          </a:solidFill>
                          <a:latin typeface="+mn-lt"/>
                          <a:ea typeface="+mn-ea"/>
                          <a:cs typeface="Arial" panose="020B0604020202020204" pitchFamily="34" charset="0"/>
                        </a:rPr>
                        <a:t>Nicht verfasste Partizipation</a:t>
                      </a:r>
                      <a:r>
                        <a:rPr lang="de-CH" sz="3000" b="0" kern="1200" dirty="0">
                          <a:solidFill>
                            <a:schemeClr val="dk1"/>
                          </a:solidFill>
                          <a:latin typeface="+mn-lt"/>
                          <a:ea typeface="+mn-ea"/>
                          <a:cs typeface="Arial" panose="020B0604020202020204" pitchFamily="34" charset="0"/>
                        </a:rPr>
                        <a:t>; </a:t>
                      </a:r>
                      <a:r>
                        <a:rPr lang="de-DE" sz="3000" b="0" kern="1200" dirty="0">
                          <a:solidFill>
                            <a:schemeClr val="dk1"/>
                          </a:solidFill>
                          <a:latin typeface="+mn-lt"/>
                          <a:ea typeface="+mn-ea"/>
                          <a:cs typeface="Arial" panose="020B0604020202020204" pitchFamily="34" charset="0"/>
                        </a:rPr>
                        <a:t>Die Verbindlichkeit der erarbeiteten Lösungen hängt von Vereinbarungen über den Umgang mit den Ergebnissen ab. Sie haben in der Regel empfehlenden Charakter </a:t>
                      </a:r>
                      <a:r>
                        <a:rPr lang="de-CH" sz="3000" kern="1200" dirty="0">
                          <a:solidFill>
                            <a:schemeClr val="dk1"/>
                          </a:solidFill>
                          <a:latin typeface="+mn-lt"/>
                          <a:ea typeface="+mn-ea"/>
                          <a:cs typeface="Arial" panose="020B0604020202020204" pitchFamily="34" charset="0"/>
                        </a:rPr>
                        <a:t> (zivilgesellschaftliches Engagement, Beteiligungsverfahren)</a:t>
                      </a:r>
                    </a:p>
                  </a:txBody>
                  <a:tcPr>
                    <a:solidFill>
                      <a:srgbClr val="17634B">
                        <a:alpha val="31000"/>
                      </a:srgbClr>
                    </a:solidFill>
                  </a:tcPr>
                </a:tc>
                <a:extLst>
                  <a:ext uri="{0D108BD9-81ED-4DB2-BD59-A6C34878D82A}">
                    <a16:rowId xmlns:a16="http://schemas.microsoft.com/office/drawing/2014/main" val="10001"/>
                  </a:ext>
                </a:extLst>
              </a:tr>
              <a:tr h="2001428">
                <a:tc>
                  <a:txBody>
                    <a:bodyPr/>
                    <a:lstStyle/>
                    <a:p>
                      <a:pPr marL="0" marR="0" indent="0" algn="l" defTabSz="914400" rtl="0" eaLnBrk="1" fontAlgn="auto" latinLnBrk="0" hangingPunct="1">
                        <a:lnSpc>
                          <a:spcPct val="100000"/>
                        </a:lnSpc>
                        <a:spcBef>
                          <a:spcPts val="300"/>
                        </a:spcBef>
                        <a:spcAft>
                          <a:spcPts val="300"/>
                        </a:spcAft>
                        <a:buClrTx/>
                        <a:buSzTx/>
                        <a:buFontTx/>
                        <a:buNone/>
                        <a:tabLst/>
                        <a:defRPr/>
                      </a:pPr>
                      <a:r>
                        <a:rPr lang="de-CH" sz="3000" b="1" kern="1200" dirty="0">
                          <a:solidFill>
                            <a:schemeClr val="dk1"/>
                          </a:solidFill>
                          <a:latin typeface="+mn-lt"/>
                          <a:ea typeface="+mn-ea"/>
                          <a:cs typeface="Arial" panose="020B0604020202020204" pitchFamily="34" charset="0"/>
                        </a:rPr>
                        <a:t>Direkte/unmittelbare Verfahren</a:t>
                      </a:r>
                    </a:p>
                    <a:p>
                      <a:pPr>
                        <a:spcBef>
                          <a:spcPts val="300"/>
                        </a:spcBef>
                        <a:spcAft>
                          <a:spcPts val="300"/>
                        </a:spcAft>
                      </a:pPr>
                      <a:endParaRPr lang="de-CH" sz="3000" baseline="0" dirty="0">
                        <a:latin typeface="+mn-lt"/>
                        <a:cs typeface="Arial" panose="020B0604020202020204" pitchFamily="34" charset="0"/>
                      </a:endParaRPr>
                    </a:p>
                  </a:txBody>
                  <a:tcPr/>
                </a:tc>
                <a:tc>
                  <a:txBody>
                    <a:bodyPr/>
                    <a:lstStyle/>
                    <a:p>
                      <a:pPr>
                        <a:spcBef>
                          <a:spcPts val="300"/>
                        </a:spcBef>
                        <a:spcAft>
                          <a:spcPts val="300"/>
                        </a:spcAft>
                      </a:pPr>
                      <a:r>
                        <a:rPr lang="de-CH" sz="3000" dirty="0" err="1">
                          <a:latin typeface="+mn-lt"/>
                          <a:cs typeface="Arial" panose="020B0604020202020204" pitchFamily="34" charset="0"/>
                        </a:rPr>
                        <a:t>Bewohner:innen-Foren</a:t>
                      </a:r>
                      <a:r>
                        <a:rPr lang="de-CH" sz="3000" dirty="0">
                          <a:latin typeface="+mn-lt"/>
                          <a:cs typeface="Arial" panose="020B0604020202020204" pitchFamily="34" charset="0"/>
                        </a:rPr>
                        <a:t>, Quartiergespräche</a:t>
                      </a:r>
                    </a:p>
                    <a:p>
                      <a:pPr>
                        <a:spcBef>
                          <a:spcPts val="300"/>
                        </a:spcBef>
                        <a:spcAft>
                          <a:spcPts val="300"/>
                        </a:spcAft>
                      </a:pPr>
                      <a:r>
                        <a:rPr lang="de-CH" sz="3000" dirty="0">
                          <a:latin typeface="+mn-lt"/>
                          <a:cs typeface="Arial" panose="020B0604020202020204" pitchFamily="34" charset="0"/>
                        </a:rPr>
                        <a:t>öffentliche Veranstaltungen</a:t>
                      </a:r>
                      <a:endParaRPr lang="de-CH" sz="3000" baseline="0" dirty="0">
                        <a:latin typeface="+mn-lt"/>
                        <a:cs typeface="Arial" panose="020B0604020202020204" pitchFamily="34" charset="0"/>
                      </a:endParaRPr>
                    </a:p>
                  </a:txBody>
                  <a:tcPr/>
                </a:tc>
                <a:extLst>
                  <a:ext uri="{0D108BD9-81ED-4DB2-BD59-A6C34878D82A}">
                    <a16:rowId xmlns:a16="http://schemas.microsoft.com/office/drawing/2014/main" val="10002"/>
                  </a:ext>
                </a:extLst>
              </a:tr>
              <a:tr h="2513420">
                <a:tc>
                  <a:txBody>
                    <a:bodyPr/>
                    <a:lstStyle/>
                    <a:p>
                      <a:pPr marL="0" marR="0" indent="0" algn="l" defTabSz="914400" rtl="0" eaLnBrk="1" fontAlgn="auto" latinLnBrk="0" hangingPunct="1">
                        <a:lnSpc>
                          <a:spcPct val="100000"/>
                        </a:lnSpc>
                        <a:spcBef>
                          <a:spcPts val="300"/>
                        </a:spcBef>
                        <a:spcAft>
                          <a:spcPts val="300"/>
                        </a:spcAft>
                        <a:buClrTx/>
                        <a:buSzTx/>
                        <a:buFontTx/>
                        <a:buNone/>
                        <a:tabLst/>
                        <a:defRPr/>
                      </a:pPr>
                      <a:r>
                        <a:rPr lang="de-CH" sz="3000" b="1" kern="1200" dirty="0">
                          <a:solidFill>
                            <a:schemeClr val="dk1"/>
                          </a:solidFill>
                          <a:latin typeface="+mn-lt"/>
                          <a:ea typeface="+mn-ea"/>
                          <a:cs typeface="Arial" panose="020B0604020202020204" pitchFamily="34" charset="0"/>
                        </a:rPr>
                        <a:t>Indirekte/mittelbare Verfahren</a:t>
                      </a:r>
                    </a:p>
                  </a:txBody>
                  <a:tcPr>
                    <a:solidFill>
                      <a:srgbClr val="17634B">
                        <a:alpha val="31000"/>
                      </a:srgbClr>
                    </a:solidFill>
                  </a:tcPr>
                </a:tc>
                <a:tc>
                  <a:txBody>
                    <a:bodyPr/>
                    <a:lstStyle/>
                    <a:p>
                      <a:pPr>
                        <a:spcBef>
                          <a:spcPts val="300"/>
                        </a:spcBef>
                        <a:spcAft>
                          <a:spcPts val="300"/>
                        </a:spcAft>
                      </a:pPr>
                      <a:r>
                        <a:rPr lang="de-CH" sz="3000" dirty="0">
                          <a:latin typeface="+mn-lt"/>
                          <a:cs typeface="Arial" panose="020B0604020202020204" pitchFamily="34" charset="0"/>
                        </a:rPr>
                        <a:t>Stellvertretende</a:t>
                      </a:r>
                      <a:r>
                        <a:rPr lang="de-CH" sz="3000" baseline="0" dirty="0">
                          <a:latin typeface="+mn-lt"/>
                          <a:cs typeface="Arial" panose="020B0604020202020204" pitchFamily="34" charset="0"/>
                        </a:rPr>
                        <a:t> Verfahren wie runde Tische, Sachverständigen-Beiräte, Spurgruppen, etc. </a:t>
                      </a:r>
                      <a:endParaRPr lang="de-CH" sz="3000" dirty="0">
                        <a:latin typeface="+mn-lt"/>
                        <a:cs typeface="Arial" panose="020B0604020202020204" pitchFamily="34" charset="0"/>
                      </a:endParaRPr>
                    </a:p>
                  </a:txBody>
                  <a:tcPr>
                    <a:solidFill>
                      <a:srgbClr val="17634B">
                        <a:alpha val="31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9804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EF726-4DB6-1618-FF10-587975F65152}"/>
              </a:ext>
            </a:extLst>
          </p:cNvPr>
          <p:cNvSpPr>
            <a:spLocks noGrp="1"/>
          </p:cNvSpPr>
          <p:nvPr>
            <p:ph type="title"/>
          </p:nvPr>
        </p:nvSpPr>
        <p:spPr/>
        <p:txBody>
          <a:bodyPr/>
          <a:lstStyle/>
          <a:p>
            <a:r>
              <a:rPr lang="de-CH" dirty="0"/>
              <a:t>Das Partizipationsparadox</a:t>
            </a:r>
          </a:p>
        </p:txBody>
      </p:sp>
      <p:sp>
        <p:nvSpPr>
          <p:cNvPr id="3" name="Datumsplatzhalter 2">
            <a:extLst>
              <a:ext uri="{FF2B5EF4-FFF2-40B4-BE49-F238E27FC236}">
                <a16:creationId xmlns:a16="http://schemas.microsoft.com/office/drawing/2014/main" id="{F4815996-FC6D-963A-03CF-F200FA4BB1A5}"/>
              </a:ext>
            </a:extLst>
          </p:cNvPr>
          <p:cNvSpPr>
            <a:spLocks noGrp="1"/>
          </p:cNvSpPr>
          <p:nvPr>
            <p:ph type="dt" sz="half" idx="2"/>
          </p:nvPr>
        </p:nvSpPr>
        <p:spPr/>
        <p:txBody>
          <a:bodyPr/>
          <a:lstStyle/>
          <a:p>
            <a:fld id="{56665885-AEBB-488A-9477-9B36DE8C8005}" type="datetime4">
              <a:rPr lang="de-CH" smtClean="0"/>
              <a:t>16. Juli 2025</a:t>
            </a:fld>
            <a:endParaRPr lang="en-US"/>
          </a:p>
        </p:txBody>
      </p:sp>
      <p:sp>
        <p:nvSpPr>
          <p:cNvPr id="4" name="Fußzeilenplatzhalter 3">
            <a:extLst>
              <a:ext uri="{FF2B5EF4-FFF2-40B4-BE49-F238E27FC236}">
                <a16:creationId xmlns:a16="http://schemas.microsoft.com/office/drawing/2014/main" id="{9989AD1B-1C05-D056-2FB5-EF8D78B6AA52}"/>
              </a:ext>
            </a:extLst>
          </p:cNvPr>
          <p:cNvSpPr>
            <a:spLocks noGrp="1"/>
          </p:cNvSpPr>
          <p:nvPr>
            <p:ph type="ftr" sz="quarter" idx="3"/>
          </p:nvPr>
        </p:nvSpPr>
        <p:spPr/>
        <p:txBody>
          <a:bodyPr/>
          <a:lstStyle/>
          <a:p>
            <a:r>
              <a:rPr lang="de-CH"/>
              <a:t>Seite </a:t>
            </a:r>
            <a:fld id="{86B585F8-2033-43C0-8CDE-307184B088E2}" type="slidenum">
              <a:rPr lang="de-CH" smtClean="0"/>
              <a:pPr/>
              <a:t>17</a:t>
            </a:fld>
            <a:endParaRPr lang="de-CH" dirty="0"/>
          </a:p>
        </p:txBody>
      </p:sp>
      <p:pic>
        <p:nvPicPr>
          <p:cNvPr id="5" name="Grafik 3">
            <a:extLst>
              <a:ext uri="{FF2B5EF4-FFF2-40B4-BE49-F238E27FC236}">
                <a16:creationId xmlns:a16="http://schemas.microsoft.com/office/drawing/2014/main" id="{81038798-75DA-B4C8-81FE-87CCCFF8E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685" y="1954240"/>
            <a:ext cx="14041560" cy="1135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FDAE6D62-C58C-0C70-1BCE-C4BB82340C5C}"/>
              </a:ext>
            </a:extLst>
          </p:cNvPr>
          <p:cNvSpPr txBox="1">
            <a:spLocks noChangeArrowheads="1"/>
          </p:cNvSpPr>
          <p:nvPr/>
        </p:nvSpPr>
        <p:spPr bwMode="auto">
          <a:xfrm>
            <a:off x="17905158" y="10527395"/>
            <a:ext cx="672147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Verdana" panose="020B0604030504040204" pitchFamily="34" charset="0"/>
                <a:ea typeface="MS PGothic" panose="020B0600070205080204" pitchFamily="34" charset="-128"/>
              </a:defRPr>
            </a:lvl1pPr>
            <a:lvl2pPr marL="742950" indent="-285750">
              <a:defRPr sz="1900">
                <a:solidFill>
                  <a:schemeClr val="tx1"/>
                </a:solidFill>
                <a:latin typeface="Verdana" panose="020B0604030504040204" pitchFamily="34" charset="0"/>
                <a:ea typeface="MS PGothic" panose="020B0600070205080204" pitchFamily="34" charset="-128"/>
              </a:defRPr>
            </a:lvl2pPr>
            <a:lvl3pPr marL="1143000" indent="-228600">
              <a:defRPr sz="1900">
                <a:solidFill>
                  <a:schemeClr val="tx1"/>
                </a:solidFill>
                <a:latin typeface="Verdana" panose="020B0604030504040204" pitchFamily="34" charset="0"/>
                <a:ea typeface="MS PGothic" panose="020B0600070205080204" pitchFamily="34" charset="-128"/>
              </a:defRPr>
            </a:lvl3pPr>
            <a:lvl4pPr marL="1600200" indent="-228600">
              <a:defRPr sz="1900">
                <a:solidFill>
                  <a:schemeClr val="tx1"/>
                </a:solidFill>
                <a:latin typeface="Verdana" panose="020B0604030504040204" pitchFamily="34" charset="0"/>
                <a:ea typeface="MS PGothic" panose="020B0600070205080204" pitchFamily="34" charset="-128"/>
              </a:defRPr>
            </a:lvl4pPr>
            <a:lvl5pPr marL="2057400" indent="-228600">
              <a:defRPr sz="19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Verdana" panose="020B0604030504040204" pitchFamily="34" charset="0"/>
                <a:ea typeface="MS PGothic" panose="020B0600070205080204" pitchFamily="34" charset="-128"/>
              </a:defRPr>
            </a:lvl9pPr>
          </a:lstStyle>
          <a:p>
            <a:r>
              <a:rPr lang="de-DE" altLang="de-DE" sz="2200" dirty="0">
                <a:solidFill>
                  <a:srgbClr val="221E1F"/>
                </a:solidFill>
              </a:rPr>
              <a:t>Senatsverwaltung für Stadtentwicklung und Umwelt Berlin (2012). </a:t>
            </a:r>
            <a:r>
              <a:rPr lang="de-DE" altLang="de-DE" sz="2200" i="1" dirty="0">
                <a:solidFill>
                  <a:srgbClr val="221E1F"/>
                </a:solidFill>
              </a:rPr>
              <a:t>Handbuch zur Partizipation. </a:t>
            </a:r>
            <a:r>
              <a:rPr lang="de-DE" altLang="de-DE" sz="2200" dirty="0">
                <a:solidFill>
                  <a:srgbClr val="221E1F"/>
                </a:solidFill>
              </a:rPr>
              <a:t>S. 83 http://www.stadtentwicklung.berlin.de </a:t>
            </a:r>
            <a:endParaRPr lang="de-CH" altLang="de-DE" sz="2200" dirty="0"/>
          </a:p>
        </p:txBody>
      </p:sp>
    </p:spTree>
    <p:extLst>
      <p:ext uri="{BB962C8B-B14F-4D97-AF65-F5344CB8AC3E}">
        <p14:creationId xmlns:p14="http://schemas.microsoft.com/office/powerpoint/2010/main" val="2097195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350C57-CDC8-5E15-32AE-15BD9BE3093B}"/>
              </a:ext>
            </a:extLst>
          </p:cNvPr>
          <p:cNvSpPr>
            <a:spLocks noGrp="1"/>
          </p:cNvSpPr>
          <p:nvPr>
            <p:ph type="title"/>
          </p:nvPr>
        </p:nvSpPr>
        <p:spPr/>
        <p:txBody>
          <a:bodyPr/>
          <a:lstStyle/>
          <a:p>
            <a:r>
              <a:rPr lang="de-CH" dirty="0"/>
              <a:t>Einbettung in formellen Prozess</a:t>
            </a:r>
          </a:p>
        </p:txBody>
      </p:sp>
      <p:sp>
        <p:nvSpPr>
          <p:cNvPr id="3" name="Datumsplatzhalter 2">
            <a:extLst>
              <a:ext uri="{FF2B5EF4-FFF2-40B4-BE49-F238E27FC236}">
                <a16:creationId xmlns:a16="http://schemas.microsoft.com/office/drawing/2014/main" id="{F566DD9C-E471-B3E4-5DD7-F8CA209F7CBE}"/>
              </a:ext>
            </a:extLst>
          </p:cNvPr>
          <p:cNvSpPr>
            <a:spLocks noGrp="1"/>
          </p:cNvSpPr>
          <p:nvPr>
            <p:ph type="dt" sz="half" idx="2"/>
          </p:nvPr>
        </p:nvSpPr>
        <p:spPr/>
        <p:txBody>
          <a:bodyPr/>
          <a:lstStyle/>
          <a:p>
            <a:fld id="{56665885-AEBB-488A-9477-9B36DE8C8005}" type="datetime4">
              <a:rPr lang="de-CH" smtClean="0"/>
              <a:t>16. Juli 2025</a:t>
            </a:fld>
            <a:endParaRPr lang="en-US"/>
          </a:p>
        </p:txBody>
      </p:sp>
      <p:sp>
        <p:nvSpPr>
          <p:cNvPr id="4" name="Fußzeilenplatzhalter 3">
            <a:extLst>
              <a:ext uri="{FF2B5EF4-FFF2-40B4-BE49-F238E27FC236}">
                <a16:creationId xmlns:a16="http://schemas.microsoft.com/office/drawing/2014/main" id="{ED5625A5-A626-D341-A81E-63265B75FFFD}"/>
              </a:ext>
            </a:extLst>
          </p:cNvPr>
          <p:cNvSpPr>
            <a:spLocks noGrp="1"/>
          </p:cNvSpPr>
          <p:nvPr>
            <p:ph type="ftr" sz="quarter" idx="3"/>
          </p:nvPr>
        </p:nvSpPr>
        <p:spPr/>
        <p:txBody>
          <a:bodyPr/>
          <a:lstStyle/>
          <a:p>
            <a:r>
              <a:rPr lang="de-CH"/>
              <a:t>Seite </a:t>
            </a:r>
            <a:fld id="{86B585F8-2033-43C0-8CDE-307184B088E2}" type="slidenum">
              <a:rPr lang="de-CH" smtClean="0"/>
              <a:pPr/>
              <a:t>18</a:t>
            </a:fld>
            <a:endParaRPr lang="de-CH" dirty="0"/>
          </a:p>
        </p:txBody>
      </p:sp>
      <p:pic>
        <p:nvPicPr>
          <p:cNvPr id="6" name="Grafik 5">
            <a:extLst>
              <a:ext uri="{FF2B5EF4-FFF2-40B4-BE49-F238E27FC236}">
                <a16:creationId xmlns:a16="http://schemas.microsoft.com/office/drawing/2014/main" id="{29A44AC3-1869-6472-9014-6950D1620272}"/>
              </a:ext>
            </a:extLst>
          </p:cNvPr>
          <p:cNvPicPr>
            <a:picLocks noChangeAspect="1"/>
          </p:cNvPicPr>
          <p:nvPr/>
        </p:nvPicPr>
        <p:blipFill>
          <a:blip r:embed="rId2"/>
          <a:stretch>
            <a:fillRect/>
          </a:stretch>
        </p:blipFill>
        <p:spPr>
          <a:xfrm>
            <a:off x="1003300" y="2330597"/>
            <a:ext cx="22512050" cy="9054805"/>
          </a:xfrm>
          <a:prstGeom prst="rect">
            <a:avLst/>
          </a:prstGeom>
        </p:spPr>
      </p:pic>
      <p:sp>
        <p:nvSpPr>
          <p:cNvPr id="7" name="Textfeld 6">
            <a:extLst>
              <a:ext uri="{FF2B5EF4-FFF2-40B4-BE49-F238E27FC236}">
                <a16:creationId xmlns:a16="http://schemas.microsoft.com/office/drawing/2014/main" id="{E4138F8E-A84E-F734-EEE3-7FCBE541D9E9}"/>
              </a:ext>
            </a:extLst>
          </p:cNvPr>
          <p:cNvSpPr txBox="1"/>
          <p:nvPr/>
        </p:nvSpPr>
        <p:spPr>
          <a:xfrm>
            <a:off x="16773525" y="11665941"/>
            <a:ext cx="8286750" cy="369332"/>
          </a:xfrm>
          <a:prstGeom prst="rect">
            <a:avLst/>
          </a:prstGeom>
          <a:noFill/>
        </p:spPr>
        <p:txBody>
          <a:bodyPr wrap="square" rtlCol="0">
            <a:spAutoFit/>
          </a:bodyPr>
          <a:lstStyle/>
          <a:p>
            <a:r>
              <a:rPr lang="de-CH" dirty="0"/>
              <a:t>Quelle. Eigene Darstellung</a:t>
            </a:r>
          </a:p>
        </p:txBody>
      </p:sp>
    </p:spTree>
    <p:extLst>
      <p:ext uri="{BB962C8B-B14F-4D97-AF65-F5344CB8AC3E}">
        <p14:creationId xmlns:p14="http://schemas.microsoft.com/office/powerpoint/2010/main" val="2517057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7141021" y="2658242"/>
            <a:ext cx="6257542" cy="2669300"/>
          </a:xfrm>
          <a:prstGeom prst="rect">
            <a:avLst/>
          </a:prstGeom>
        </p:spPr>
      </p:pic>
      <p:pic>
        <p:nvPicPr>
          <p:cNvPr id="3" name="object 3"/>
          <p:cNvPicPr/>
          <p:nvPr/>
        </p:nvPicPr>
        <p:blipFill>
          <a:blip r:embed="rId4" cstate="print"/>
          <a:stretch>
            <a:fillRect/>
          </a:stretch>
        </p:blipFill>
        <p:spPr>
          <a:xfrm>
            <a:off x="17118173" y="5726122"/>
            <a:ext cx="6303238" cy="3037586"/>
          </a:xfrm>
          <a:prstGeom prst="rect">
            <a:avLst/>
          </a:prstGeom>
        </p:spPr>
      </p:pic>
      <p:sp>
        <p:nvSpPr>
          <p:cNvPr id="4" name="object 4"/>
          <p:cNvSpPr txBox="1">
            <a:spLocks noGrp="1"/>
          </p:cNvSpPr>
          <p:nvPr>
            <p:ph type="title"/>
          </p:nvPr>
        </p:nvSpPr>
        <p:spPr>
          <a:xfrm>
            <a:off x="1340407" y="845971"/>
            <a:ext cx="20824178" cy="1256754"/>
          </a:xfrm>
          <a:prstGeom prst="rect">
            <a:avLst/>
          </a:prstGeom>
        </p:spPr>
        <p:txBody>
          <a:bodyPr vert="horz" wrap="square" lIns="0" tIns="25400" rIns="0" bIns="0" rtlCol="0" anchor="ctr">
            <a:spAutoFit/>
          </a:bodyPr>
          <a:lstStyle/>
          <a:p>
            <a:pPr marL="25400">
              <a:lnSpc>
                <a:spcPct val="100000"/>
              </a:lnSpc>
              <a:spcBef>
                <a:spcPts val="200"/>
              </a:spcBef>
            </a:pPr>
            <a:r>
              <a:rPr sz="4000" dirty="0">
                <a:latin typeface="+mj-lt"/>
                <a:cs typeface="+mj-cs"/>
              </a:rPr>
              <a:t>Sozialräumliche </a:t>
            </a:r>
            <a:r>
              <a:rPr sz="4000" dirty="0" err="1">
                <a:latin typeface="+mj-lt"/>
                <a:cs typeface="+mj-cs"/>
              </a:rPr>
              <a:t>Entwicklung</a:t>
            </a:r>
            <a:r>
              <a:rPr sz="4000" dirty="0">
                <a:latin typeface="+mj-lt"/>
                <a:cs typeface="+mj-cs"/>
              </a:rPr>
              <a:t> </a:t>
            </a:r>
            <a:r>
              <a:rPr lang="de-CH" sz="4000" dirty="0">
                <a:latin typeface="+mj-lt"/>
                <a:cs typeface="+mj-cs"/>
              </a:rPr>
              <a:t>als </a:t>
            </a:r>
            <a:r>
              <a:rPr sz="4000" dirty="0" err="1">
                <a:latin typeface="+mj-lt"/>
                <a:cs typeface="+mj-cs"/>
              </a:rPr>
              <a:t>politische</a:t>
            </a:r>
            <a:r>
              <a:rPr lang="de-CH" sz="4000" dirty="0">
                <a:latin typeface="+mj-lt"/>
                <a:cs typeface="+mj-cs"/>
              </a:rPr>
              <a:t>n </a:t>
            </a:r>
            <a:r>
              <a:rPr sz="4000" dirty="0" err="1">
                <a:latin typeface="+mj-lt"/>
                <a:cs typeface="+mj-cs"/>
              </a:rPr>
              <a:t>Auftrag</a:t>
            </a:r>
            <a:r>
              <a:rPr lang="de-CH" sz="4000" dirty="0">
                <a:latin typeface="+mj-lt"/>
                <a:cs typeface="+mj-cs"/>
              </a:rPr>
              <a:t>: </a:t>
            </a:r>
            <a:r>
              <a:rPr lang="de-DE" sz="4000" dirty="0">
                <a:latin typeface="+mj-lt"/>
                <a:cs typeface="+mj-cs"/>
              </a:rPr>
              <a:t>professionell und kooperativ </a:t>
            </a:r>
            <a:r>
              <a:rPr lang="de-DE" dirty="0"/>
              <a:t>gestaltet (informelle Partizipation)</a:t>
            </a:r>
            <a:endParaRPr dirty="0"/>
          </a:p>
        </p:txBody>
      </p:sp>
      <p:sp>
        <p:nvSpPr>
          <p:cNvPr id="5" name="object 5"/>
          <p:cNvSpPr txBox="1"/>
          <p:nvPr/>
        </p:nvSpPr>
        <p:spPr>
          <a:xfrm>
            <a:off x="1340407" y="3023675"/>
            <a:ext cx="15409334" cy="4755148"/>
          </a:xfrm>
          <a:prstGeom prst="rect">
            <a:avLst/>
          </a:prstGeom>
        </p:spPr>
        <p:txBody>
          <a:bodyPr vert="horz" wrap="square" lIns="0" tIns="25400" rIns="0" bIns="0" rtlCol="0">
            <a:spAutoFit/>
          </a:bodyPr>
          <a:lstStyle/>
          <a:p>
            <a:pPr marL="800100" indent="-774700" defTabSz="1828800">
              <a:spcBef>
                <a:spcPts val="2000"/>
              </a:spcBef>
              <a:buFont typeface="Symbol" panose="05050102010706020507" pitchFamily="18" charset="2"/>
              <a:buChar char="-"/>
              <a:tabLst>
                <a:tab pos="628650" algn="l"/>
              </a:tabLst>
            </a:pPr>
            <a:r>
              <a:rPr sz="2800" dirty="0">
                <a:latin typeface="Verdana"/>
              </a:rPr>
              <a:t>Kennen der Bedürfnisse der </a:t>
            </a:r>
            <a:r>
              <a:rPr sz="2800" dirty="0" err="1">
                <a:latin typeface="Verdana"/>
              </a:rPr>
              <a:t>Bevölkerung</a:t>
            </a:r>
            <a:r>
              <a:rPr lang="de-CH" sz="2800" dirty="0">
                <a:latin typeface="Verdana"/>
              </a:rPr>
              <a:t> und </a:t>
            </a:r>
            <a:r>
              <a:rPr lang="de-DE" sz="2800" dirty="0">
                <a:latin typeface="Verdana"/>
              </a:rPr>
              <a:t>Integration von lokalem Wissen in die Planung</a:t>
            </a:r>
          </a:p>
          <a:p>
            <a:pPr marL="800100" indent="-774700" defTabSz="1828800">
              <a:spcBef>
                <a:spcPts val="2000"/>
              </a:spcBef>
              <a:buFont typeface="Symbol" panose="05050102010706020507" pitchFamily="18" charset="2"/>
              <a:buChar char="-"/>
              <a:tabLst>
                <a:tab pos="628650" algn="l"/>
              </a:tabLst>
            </a:pPr>
            <a:r>
              <a:rPr sz="2800" dirty="0" err="1">
                <a:latin typeface="Verdana"/>
              </a:rPr>
              <a:t>Kommunikation</a:t>
            </a:r>
            <a:r>
              <a:rPr sz="2800" dirty="0">
                <a:latin typeface="Verdana"/>
              </a:rPr>
              <a:t> über den </a:t>
            </a:r>
            <a:r>
              <a:rPr sz="2800" dirty="0" err="1">
                <a:latin typeface="Verdana"/>
              </a:rPr>
              <a:t>Wandel</a:t>
            </a:r>
            <a:endParaRPr lang="de-DE" sz="2800" dirty="0">
              <a:latin typeface="Verdana"/>
            </a:endParaRPr>
          </a:p>
          <a:p>
            <a:pPr marL="800100" indent="-774700" defTabSz="1828800">
              <a:spcBef>
                <a:spcPts val="2000"/>
              </a:spcBef>
              <a:buFont typeface="Symbol" panose="05050102010706020507" pitchFamily="18" charset="2"/>
              <a:buChar char="-"/>
              <a:tabLst>
                <a:tab pos="628650" algn="l"/>
              </a:tabLst>
            </a:pPr>
            <a:r>
              <a:rPr lang="de-DE" sz="2800" dirty="0">
                <a:latin typeface="Verdana"/>
              </a:rPr>
              <a:t>Neues Rollenverständnis aller Beteiligter: Gemeinde, Kanton, Eigentümerschaft, Bevölkerung, Expertinnen</a:t>
            </a:r>
          </a:p>
          <a:p>
            <a:pPr marL="800100" marR="648970" indent="-774700" defTabSz="1828800">
              <a:spcBef>
                <a:spcPts val="2000"/>
              </a:spcBef>
              <a:buFont typeface="Symbol" panose="05050102010706020507" pitchFamily="18" charset="2"/>
              <a:buChar char="-"/>
              <a:tabLst>
                <a:tab pos="628650" algn="l"/>
              </a:tabLst>
            </a:pPr>
            <a:r>
              <a:rPr sz="2800" dirty="0" err="1">
                <a:latin typeface="Verdana"/>
              </a:rPr>
              <a:t>Sicherung</a:t>
            </a:r>
            <a:r>
              <a:rPr sz="2800" dirty="0">
                <a:latin typeface="Verdana"/>
              </a:rPr>
              <a:t> der Freiräume als öffentliche Räume und Grünräume.</a:t>
            </a:r>
          </a:p>
          <a:p>
            <a:pPr marL="800100" marR="10160" indent="-774700" defTabSz="1828800">
              <a:spcBef>
                <a:spcPts val="2000"/>
              </a:spcBef>
              <a:buFont typeface="Symbol" panose="05050102010706020507" pitchFamily="18" charset="2"/>
              <a:buChar char="-"/>
              <a:tabLst>
                <a:tab pos="628650" algn="l"/>
              </a:tabLst>
            </a:pPr>
            <a:r>
              <a:rPr sz="2800" dirty="0" err="1">
                <a:latin typeface="Verdana"/>
              </a:rPr>
              <a:t>Integrierte</a:t>
            </a:r>
            <a:r>
              <a:rPr sz="2800" dirty="0">
                <a:latin typeface="Verdana"/>
              </a:rPr>
              <a:t> Handlungsansätze liegen auf dem Tisch und </a:t>
            </a:r>
            <a:r>
              <a:rPr lang="de-CH" sz="2800" dirty="0">
                <a:latin typeface="Verdana"/>
              </a:rPr>
              <a:t>sind </a:t>
            </a:r>
            <a:r>
              <a:rPr sz="2800" dirty="0" err="1">
                <a:latin typeface="Verdana"/>
              </a:rPr>
              <a:t>politisch</a:t>
            </a:r>
            <a:r>
              <a:rPr sz="2800" dirty="0">
                <a:latin typeface="Verdana"/>
              </a:rPr>
              <a:t> anerkannt</a:t>
            </a:r>
          </a:p>
          <a:p>
            <a:pPr marL="800100" indent="-774700" defTabSz="1828800">
              <a:spcBef>
                <a:spcPts val="2000"/>
              </a:spcBef>
              <a:buFont typeface="Symbol" panose="05050102010706020507" pitchFamily="18" charset="2"/>
              <a:buChar char="-"/>
              <a:tabLst>
                <a:tab pos="628650" algn="l"/>
              </a:tabLst>
            </a:pPr>
            <a:r>
              <a:rPr sz="2800" dirty="0" err="1">
                <a:latin typeface="Verdana"/>
              </a:rPr>
              <a:t>Umsetzung</a:t>
            </a:r>
            <a:r>
              <a:rPr sz="2800" dirty="0">
                <a:latin typeface="Verdana"/>
              </a:rPr>
              <a:t> und </a:t>
            </a:r>
            <a:r>
              <a:rPr sz="2800" dirty="0" err="1">
                <a:latin typeface="Verdana"/>
              </a:rPr>
              <a:t>Anpassung</a:t>
            </a:r>
            <a:r>
              <a:rPr sz="2800" dirty="0">
                <a:latin typeface="Verdana"/>
              </a:rPr>
              <a:t> </a:t>
            </a:r>
            <a:r>
              <a:rPr lang="de-CH" sz="2800" dirty="0">
                <a:latin typeface="Verdana"/>
              </a:rPr>
              <a:t>der Ergebnisse </a:t>
            </a:r>
            <a:r>
              <a:rPr sz="2800" dirty="0" err="1">
                <a:latin typeface="Verdana"/>
              </a:rPr>
              <a:t>als</a:t>
            </a:r>
            <a:r>
              <a:rPr sz="2800" dirty="0">
                <a:latin typeface="Verdana"/>
              </a:rPr>
              <a:t> </a:t>
            </a:r>
            <a:r>
              <a:rPr sz="2800" dirty="0" err="1">
                <a:latin typeface="Verdana"/>
              </a:rPr>
              <a:t>kontinuierlicher</a:t>
            </a:r>
            <a:r>
              <a:rPr lang="de-CH" sz="2800" dirty="0">
                <a:latin typeface="Verdana"/>
              </a:rPr>
              <a:t> Prozess</a:t>
            </a:r>
            <a:endParaRPr sz="2800" dirty="0">
              <a:latin typeface="Verdana"/>
            </a:endParaRPr>
          </a:p>
        </p:txBody>
      </p:sp>
      <p:pic>
        <p:nvPicPr>
          <p:cNvPr id="7" name="object 7"/>
          <p:cNvPicPr/>
          <p:nvPr/>
        </p:nvPicPr>
        <p:blipFill>
          <a:blip r:embed="rId5" cstate="print"/>
          <a:stretch>
            <a:fillRect/>
          </a:stretch>
        </p:blipFill>
        <p:spPr>
          <a:xfrm>
            <a:off x="17141021" y="9162288"/>
            <a:ext cx="6336790" cy="3396410"/>
          </a:xfrm>
          <a:prstGeom prst="rect">
            <a:avLst/>
          </a:prstGeom>
        </p:spPr>
      </p:pic>
      <p:sp>
        <p:nvSpPr>
          <p:cNvPr id="8" name="object 8"/>
          <p:cNvSpPr txBox="1"/>
          <p:nvPr/>
        </p:nvSpPr>
        <p:spPr>
          <a:xfrm>
            <a:off x="14221689" y="12598160"/>
            <a:ext cx="2246630" cy="271869"/>
          </a:xfrm>
          <a:prstGeom prst="rect">
            <a:avLst/>
          </a:prstGeom>
        </p:spPr>
        <p:txBody>
          <a:bodyPr vert="horz" wrap="square" lIns="0" tIns="25400" rIns="0" bIns="0" rtlCol="0">
            <a:spAutoFit/>
          </a:bodyPr>
          <a:lstStyle/>
          <a:p>
            <a:pPr marL="25400">
              <a:spcBef>
                <a:spcPts val="200"/>
              </a:spcBef>
            </a:pPr>
            <a:r>
              <a:rPr sz="1600" dirty="0">
                <a:solidFill>
                  <a:srgbClr val="F1F1F1"/>
                </a:solidFill>
                <a:latin typeface="Verdana"/>
                <a:cs typeface="Verdana"/>
              </a:rPr>
              <a:t>Bilder:</a:t>
            </a:r>
            <a:r>
              <a:rPr sz="1600" spc="-30" dirty="0">
                <a:solidFill>
                  <a:srgbClr val="F1F1F1"/>
                </a:solidFill>
                <a:latin typeface="Verdana"/>
                <a:cs typeface="Verdana"/>
              </a:rPr>
              <a:t> </a:t>
            </a:r>
            <a:r>
              <a:rPr sz="1600" dirty="0">
                <a:solidFill>
                  <a:srgbClr val="F1F1F1"/>
                </a:solidFill>
                <a:latin typeface="Verdana"/>
                <a:cs typeface="Verdana"/>
              </a:rPr>
              <a:t>HSLU,</a:t>
            </a:r>
            <a:r>
              <a:rPr sz="1600" spc="-20" dirty="0">
                <a:solidFill>
                  <a:srgbClr val="F1F1F1"/>
                </a:solidFill>
                <a:latin typeface="Verdana"/>
                <a:cs typeface="Verdana"/>
              </a:rPr>
              <a:t> milplan</a:t>
            </a:r>
            <a:endParaRPr sz="1600">
              <a:latin typeface="Verdana"/>
              <a:cs typeface="Verdana"/>
            </a:endParaRPr>
          </a:p>
        </p:txBody>
      </p:sp>
      <p:sp>
        <p:nvSpPr>
          <p:cNvPr id="9" name="Textfeld 8">
            <a:extLst>
              <a:ext uri="{FF2B5EF4-FFF2-40B4-BE49-F238E27FC236}">
                <a16:creationId xmlns:a16="http://schemas.microsoft.com/office/drawing/2014/main" id="{5216EEEE-75A5-03D6-6E2B-1A9C0F52E04D}"/>
              </a:ext>
            </a:extLst>
          </p:cNvPr>
          <p:cNvSpPr txBox="1"/>
          <p:nvPr/>
        </p:nvSpPr>
        <p:spPr>
          <a:xfrm>
            <a:off x="2495939" y="12549428"/>
            <a:ext cx="12195110" cy="369332"/>
          </a:xfrm>
          <a:prstGeom prst="rect">
            <a:avLst/>
          </a:prstGeom>
          <a:noFill/>
        </p:spPr>
        <p:txBody>
          <a:bodyPr wrap="square">
            <a:spAutoFit/>
          </a:bodyPr>
          <a:lstStyle/>
          <a:p>
            <a:fld id="{ECF0D1EE-778F-468F-8455-0B19FC52DA6C}" type="datetime4">
              <a:rPr lang="de-CH" sz="1800" smtClean="0"/>
              <a:pPr/>
              <a:t>16. Juli 2025</a:t>
            </a:fld>
            <a:endParaRPr lang="de-CH" dirty="0"/>
          </a:p>
        </p:txBody>
      </p:sp>
      <p:sp>
        <p:nvSpPr>
          <p:cNvPr id="12" name="Fußzeilenplatzhalter 4">
            <a:extLst>
              <a:ext uri="{FF2B5EF4-FFF2-40B4-BE49-F238E27FC236}">
                <a16:creationId xmlns:a16="http://schemas.microsoft.com/office/drawing/2014/main" id="{CF9F0916-CAFD-8280-FAA1-8EE8FEC1EDAD}"/>
              </a:ext>
            </a:extLst>
          </p:cNvPr>
          <p:cNvSpPr txBox="1">
            <a:spLocks/>
          </p:cNvSpPr>
          <p:nvPr/>
        </p:nvSpPr>
        <p:spPr>
          <a:xfrm>
            <a:off x="20330819" y="12685145"/>
            <a:ext cx="3053396"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a:t>Seite </a:t>
            </a:r>
            <a:fld id="{F6D6BDF2-272F-4256-ACF1-DEAEC48BAB75}" type="slidenum">
              <a:rPr lang="de-CH" smtClean="0"/>
              <a:pPr/>
              <a:t>19</a:t>
            </a:fld>
            <a:endParaRPr lang="de-CH" dirty="0"/>
          </a:p>
        </p:txBody>
      </p:sp>
    </p:spTree>
    <p:extLst>
      <p:ext uri="{BB962C8B-B14F-4D97-AF65-F5344CB8AC3E}">
        <p14:creationId xmlns:p14="http://schemas.microsoft.com/office/powerpoint/2010/main" val="1169230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F4E2E-B262-D1DE-C831-A95073652498}"/>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0D2A182D-16C5-27D5-3795-6BFEE3224515}"/>
              </a:ext>
            </a:extLst>
          </p:cNvPr>
          <p:cNvSpPr>
            <a:spLocks noGrp="1"/>
          </p:cNvSpPr>
          <p:nvPr>
            <p:ph type="dt" sz="half" idx="2"/>
          </p:nvPr>
        </p:nvSpPr>
        <p:spPr/>
        <p:txBody>
          <a:bodyPr/>
          <a:lstStyle/>
          <a:p>
            <a:fld id="{ECF0D1EE-778F-468F-8455-0B19FC52DA6C}" type="datetime4">
              <a:rPr lang="de-CH" noProof="0" smtClean="0"/>
              <a:t>16. Juli 2025</a:t>
            </a:fld>
            <a:endParaRPr lang="de-CH" noProof="0"/>
          </a:p>
        </p:txBody>
      </p:sp>
      <p:sp>
        <p:nvSpPr>
          <p:cNvPr id="3" name="Inhaltsplatzhalter 2">
            <a:extLst>
              <a:ext uri="{FF2B5EF4-FFF2-40B4-BE49-F238E27FC236}">
                <a16:creationId xmlns:a16="http://schemas.microsoft.com/office/drawing/2014/main" id="{2016188C-359C-3C10-C175-CC042FD5E770}"/>
              </a:ext>
            </a:extLst>
          </p:cNvPr>
          <p:cNvSpPr>
            <a:spLocks noGrp="1"/>
          </p:cNvSpPr>
          <p:nvPr>
            <p:ph sz="quarter" idx="10"/>
          </p:nvPr>
        </p:nvSpPr>
        <p:spPr/>
        <p:txBody>
          <a:bodyPr/>
          <a:lstStyle/>
          <a:p>
            <a:pPr marL="457200" indent="-457200">
              <a:buFont typeface="Symbol" panose="05050102010706020507" pitchFamily="18" charset="2"/>
              <a:buChar char="-"/>
            </a:pPr>
            <a:r>
              <a:rPr lang="de-CH" dirty="0"/>
              <a:t>Ausgangslage</a:t>
            </a:r>
          </a:p>
          <a:p>
            <a:pPr marL="457200" indent="-457200">
              <a:buFont typeface="Symbol" panose="05050102010706020507" pitchFamily="18" charset="2"/>
              <a:buChar char="-"/>
            </a:pPr>
            <a:r>
              <a:rPr lang="de-CH" dirty="0"/>
              <a:t>Sozialräumliches Planungsverständnis</a:t>
            </a:r>
          </a:p>
          <a:p>
            <a:pPr marL="457200" indent="-457200">
              <a:buFont typeface="Symbol" panose="05050102010706020507" pitchFamily="18" charset="2"/>
              <a:buChar char="-"/>
            </a:pPr>
            <a:r>
              <a:rPr lang="de-CH" dirty="0"/>
              <a:t>Mehrwert informelle Partizipation</a:t>
            </a:r>
          </a:p>
          <a:p>
            <a:pPr marL="457200" indent="-457200">
              <a:buFont typeface="Symbol" panose="05050102010706020507" pitchFamily="18" charset="2"/>
              <a:buChar char="-"/>
            </a:pPr>
            <a:r>
              <a:rPr lang="de-CH" dirty="0"/>
              <a:t>Beispiele aus der Praxis</a:t>
            </a:r>
          </a:p>
        </p:txBody>
      </p:sp>
      <p:sp>
        <p:nvSpPr>
          <p:cNvPr id="4" name="Titel 3">
            <a:extLst>
              <a:ext uri="{FF2B5EF4-FFF2-40B4-BE49-F238E27FC236}">
                <a16:creationId xmlns:a16="http://schemas.microsoft.com/office/drawing/2014/main" id="{2772FE99-5C49-644A-0BBE-E5EFBA88979A}"/>
              </a:ext>
            </a:extLst>
          </p:cNvPr>
          <p:cNvSpPr>
            <a:spLocks noGrp="1"/>
          </p:cNvSpPr>
          <p:nvPr>
            <p:ph type="title"/>
          </p:nvPr>
        </p:nvSpPr>
        <p:spPr/>
        <p:txBody>
          <a:bodyPr/>
          <a:lstStyle/>
          <a:p>
            <a:r>
              <a:rPr lang="de-CH" dirty="0"/>
              <a:t>Inhalt</a:t>
            </a:r>
          </a:p>
        </p:txBody>
      </p:sp>
      <p:sp>
        <p:nvSpPr>
          <p:cNvPr id="5" name="Fußzeilenplatzhalter 4">
            <a:extLst>
              <a:ext uri="{FF2B5EF4-FFF2-40B4-BE49-F238E27FC236}">
                <a16:creationId xmlns:a16="http://schemas.microsoft.com/office/drawing/2014/main" id="{1D1E120B-EC3C-74A3-27A6-81555E295266}"/>
              </a:ext>
            </a:extLst>
          </p:cNvPr>
          <p:cNvSpPr>
            <a:spLocks noGrp="1"/>
          </p:cNvSpPr>
          <p:nvPr>
            <p:ph type="ftr" sz="quarter" idx="3"/>
          </p:nvPr>
        </p:nvSpPr>
        <p:spPr/>
        <p:txBody>
          <a:bodyPr/>
          <a:lstStyle/>
          <a:p>
            <a:r>
              <a:rPr lang="de-CH"/>
              <a:t>Seite </a:t>
            </a:r>
            <a:fld id="{F6D6BDF2-272F-4256-ACF1-DEAEC48BAB75}" type="slidenum">
              <a:rPr lang="de-CH" smtClean="0"/>
              <a:pPr/>
              <a:t>2</a:t>
            </a:fld>
            <a:endParaRPr lang="de-CH" dirty="0"/>
          </a:p>
        </p:txBody>
      </p:sp>
    </p:spTree>
    <p:extLst>
      <p:ext uri="{BB962C8B-B14F-4D97-AF65-F5344CB8AC3E}">
        <p14:creationId xmlns:p14="http://schemas.microsoft.com/office/powerpoint/2010/main" val="611466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9C4B3-3C25-F96F-1197-C549F54C0DC2}"/>
            </a:ext>
          </a:extLst>
        </p:cNvPr>
        <p:cNvGrpSpPr/>
        <p:nvPr/>
      </p:nvGrpSpPr>
      <p:grpSpPr>
        <a:xfrm>
          <a:off x="0" y="0"/>
          <a:ext cx="0" cy="0"/>
          <a:chOff x="0" y="0"/>
          <a:chExt cx="0" cy="0"/>
        </a:xfrm>
      </p:grpSpPr>
      <p:grpSp>
        <p:nvGrpSpPr>
          <p:cNvPr id="9218" name="Group 236">
            <a:extLst>
              <a:ext uri="{FF2B5EF4-FFF2-40B4-BE49-F238E27FC236}">
                <a16:creationId xmlns:a16="http://schemas.microsoft.com/office/drawing/2014/main" id="{B2789ACB-242B-9094-49C9-AFC6312CDAD5}"/>
              </a:ext>
            </a:extLst>
          </p:cNvPr>
          <p:cNvGrpSpPr>
            <a:grpSpLocks/>
          </p:cNvGrpSpPr>
          <p:nvPr/>
        </p:nvGrpSpPr>
        <p:grpSpPr bwMode="auto">
          <a:xfrm>
            <a:off x="7185025" y="1618278"/>
            <a:ext cx="8928100" cy="8645526"/>
            <a:chOff x="0" y="493580"/>
            <a:chExt cx="6348871" cy="6145671"/>
          </a:xfrm>
        </p:grpSpPr>
        <p:sp>
          <p:nvSpPr>
            <p:cNvPr id="234" name="Shape 234">
              <a:extLst>
                <a:ext uri="{FF2B5EF4-FFF2-40B4-BE49-F238E27FC236}">
                  <a16:creationId xmlns:a16="http://schemas.microsoft.com/office/drawing/2014/main" id="{FD6A457B-089A-48FF-B946-B6F6D75CA8F2}"/>
                </a:ext>
              </a:extLst>
            </p:cNvPr>
            <p:cNvSpPr/>
            <p:nvPr/>
          </p:nvSpPr>
          <p:spPr>
            <a:xfrm>
              <a:off x="0" y="493580"/>
              <a:ext cx="6348871" cy="61456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lumMod val="50000"/>
              </a:schemeClr>
            </a:solidFill>
            <a:ln w="57150" cap="flat">
              <a:solidFill>
                <a:srgbClr val="FFFFFF"/>
              </a:solidFill>
              <a:prstDash val="solid"/>
              <a:round/>
            </a:ln>
            <a:effectLst/>
          </p:spPr>
          <p:txBody>
            <a:bodyPr lIns="0" tIns="0" rIns="0" bIns="0" anchor="ctr"/>
            <a:lstStyle/>
            <a:p>
              <a:pPr marL="81276" marR="81276" defTabSz="1821592">
                <a:defRPr sz="2400">
                  <a:uFill>
                    <a:solidFill/>
                  </a:uFill>
                  <a:latin typeface="Arial"/>
                  <a:ea typeface="Arial"/>
                  <a:cs typeface="Arial"/>
                  <a:sym typeface="Arial"/>
                </a:defRPr>
              </a:pPr>
              <a:endParaRPr sz="3400">
                <a:uFill>
                  <a:solidFill/>
                </a:uFill>
                <a:latin typeface="Arial"/>
                <a:ea typeface="Arial"/>
                <a:cs typeface="Arial"/>
                <a:sym typeface="Arial"/>
              </a:endParaRPr>
            </a:p>
          </p:txBody>
        </p:sp>
        <p:sp>
          <p:nvSpPr>
            <p:cNvPr id="9221" name="Shape 235">
              <a:extLst>
                <a:ext uri="{FF2B5EF4-FFF2-40B4-BE49-F238E27FC236}">
                  <a16:creationId xmlns:a16="http://schemas.microsoft.com/office/drawing/2014/main" id="{F8479B70-AADD-5F2C-790F-3DC4E217FD6A}"/>
                </a:ext>
              </a:extLst>
            </p:cNvPr>
            <p:cNvSpPr>
              <a:spLocks noChangeArrowheads="1"/>
            </p:cNvSpPr>
            <p:nvPr/>
          </p:nvSpPr>
          <p:spPr bwMode="auto">
            <a:xfrm>
              <a:off x="2001465" y="493580"/>
              <a:ext cx="2345941" cy="516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76200" tIns="76200" rIns="76200" bIns="76200" anchor="ctr">
              <a:spAutoFit/>
            </a:bodyPr>
            <a:lstStyle>
              <a:lvl1pPr marL="38100" defTabSz="909638">
                <a:buChar char="-"/>
                <a:defRPr sz="1600">
                  <a:solidFill>
                    <a:schemeClr val="tx1"/>
                  </a:solidFill>
                  <a:latin typeface="Verdana" panose="020B0604030504040204" pitchFamily="34" charset="0"/>
                  <a:ea typeface="MS PGothic" panose="020B0600070205080204" pitchFamily="34" charset="-128"/>
                </a:defRPr>
              </a:lvl1pPr>
              <a:lvl2pPr marL="742950" indent="-285750" defTabSz="909638">
                <a:buChar char="-"/>
                <a:defRPr sz="1600">
                  <a:solidFill>
                    <a:schemeClr val="tx1"/>
                  </a:solidFill>
                  <a:latin typeface="Verdana" panose="020B0604030504040204" pitchFamily="34" charset="0"/>
                  <a:ea typeface="MS PGothic" panose="020B0600070205080204" pitchFamily="34" charset="-128"/>
                </a:defRPr>
              </a:lvl2pPr>
              <a:lvl3pPr marL="1143000" indent="-228600" defTabSz="909638">
                <a:buChar char="-"/>
                <a:defRPr sz="1600">
                  <a:solidFill>
                    <a:schemeClr val="tx1"/>
                  </a:solidFill>
                  <a:latin typeface="Verdana" panose="020B0604030504040204" pitchFamily="34" charset="0"/>
                  <a:ea typeface="MS PGothic" panose="020B0600070205080204" pitchFamily="34" charset="-128"/>
                </a:defRPr>
              </a:lvl3pPr>
              <a:lvl4pPr marL="1600200" indent="-228600" defTabSz="909638">
                <a:buChar char="-"/>
                <a:defRPr sz="1600">
                  <a:solidFill>
                    <a:schemeClr val="tx1"/>
                  </a:solidFill>
                  <a:latin typeface="Verdana" panose="020B0604030504040204" pitchFamily="34" charset="0"/>
                  <a:ea typeface="MS PGothic" panose="020B0600070205080204" pitchFamily="34" charset="-128"/>
                </a:defRPr>
              </a:lvl4pPr>
              <a:lvl5pPr marL="2057400" indent="-228600" defTabSz="909638">
                <a:buChar char="-"/>
                <a:defRPr sz="1600">
                  <a:solidFill>
                    <a:schemeClr val="tx1"/>
                  </a:solidFill>
                  <a:latin typeface="Verdana" panose="020B0604030504040204" pitchFamily="34" charset="0"/>
                  <a:ea typeface="MS PGothic" panose="020B0600070205080204" pitchFamily="34" charset="-128"/>
                </a:defRPr>
              </a:lvl5pPr>
              <a:lvl6pPr marL="25146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6pPr>
              <a:lvl7pPr marL="29718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7pPr>
              <a:lvl8pPr marL="34290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8pPr>
              <a:lvl9pPr marL="38862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9pPr>
            </a:lstStyle>
            <a:p>
              <a:pPr algn="ctr" eaLnBrk="1" hangingPunct="1">
                <a:buClr>
                  <a:srgbClr val="FFFFFF"/>
                </a:buClr>
                <a:buFontTx/>
                <a:buNone/>
              </a:pPr>
              <a:r>
                <a:rPr lang="de-DE" altLang="de-DE" sz="46200" dirty="0">
                  <a:solidFill>
                    <a:srgbClr val="FFFFFF"/>
                  </a:solidFill>
                  <a:latin typeface="Trebuchet MS" panose="020B0603020202020204" pitchFamily="34" charset="0"/>
                  <a:sym typeface="Trebuchet MS" panose="020B0603020202020204" pitchFamily="34" charset="0"/>
                </a:rPr>
                <a:t>4</a:t>
              </a:r>
            </a:p>
          </p:txBody>
        </p:sp>
      </p:grpSp>
      <p:sp>
        <p:nvSpPr>
          <p:cNvPr id="9219" name="Shape 237">
            <a:extLst>
              <a:ext uri="{FF2B5EF4-FFF2-40B4-BE49-F238E27FC236}">
                <a16:creationId xmlns:a16="http://schemas.microsoft.com/office/drawing/2014/main" id="{7306356F-E59C-BFF5-B3A7-97C9EA5D17B1}"/>
              </a:ext>
            </a:extLst>
          </p:cNvPr>
          <p:cNvSpPr>
            <a:spLocks noChangeArrowheads="1"/>
          </p:cNvSpPr>
          <p:nvPr/>
        </p:nvSpPr>
        <p:spPr bwMode="auto">
          <a:xfrm>
            <a:off x="5516562" y="11156617"/>
            <a:ext cx="13750926" cy="61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39688" defTabSz="909638">
              <a:buChar char="-"/>
              <a:defRPr sz="1600">
                <a:solidFill>
                  <a:schemeClr val="tx1"/>
                </a:solidFill>
                <a:latin typeface="Verdana" panose="020B0604030504040204" pitchFamily="34" charset="0"/>
                <a:ea typeface="MS PGothic" panose="020B0600070205080204" pitchFamily="34" charset="-128"/>
              </a:defRPr>
            </a:lvl1pPr>
            <a:lvl2pPr marL="742950" indent="-285750" defTabSz="909638">
              <a:buChar char="-"/>
              <a:defRPr sz="1600">
                <a:solidFill>
                  <a:schemeClr val="tx1"/>
                </a:solidFill>
                <a:latin typeface="Verdana" panose="020B0604030504040204" pitchFamily="34" charset="0"/>
                <a:ea typeface="MS PGothic" panose="020B0600070205080204" pitchFamily="34" charset="-128"/>
              </a:defRPr>
            </a:lvl2pPr>
            <a:lvl3pPr marL="1143000" indent="-228600" defTabSz="909638">
              <a:buChar char="-"/>
              <a:defRPr sz="1600">
                <a:solidFill>
                  <a:schemeClr val="tx1"/>
                </a:solidFill>
                <a:latin typeface="Verdana" panose="020B0604030504040204" pitchFamily="34" charset="0"/>
                <a:ea typeface="MS PGothic" panose="020B0600070205080204" pitchFamily="34" charset="-128"/>
              </a:defRPr>
            </a:lvl3pPr>
            <a:lvl4pPr marL="1600200" indent="-228600" defTabSz="909638">
              <a:buChar char="-"/>
              <a:defRPr sz="1600">
                <a:solidFill>
                  <a:schemeClr val="tx1"/>
                </a:solidFill>
                <a:latin typeface="Verdana" panose="020B0604030504040204" pitchFamily="34" charset="0"/>
                <a:ea typeface="MS PGothic" panose="020B0600070205080204" pitchFamily="34" charset="-128"/>
              </a:defRPr>
            </a:lvl4pPr>
            <a:lvl5pPr marL="2057400" indent="-228600" defTabSz="909638">
              <a:buChar char="-"/>
              <a:defRPr sz="1600">
                <a:solidFill>
                  <a:schemeClr val="tx1"/>
                </a:solidFill>
                <a:latin typeface="Verdana" panose="020B0604030504040204" pitchFamily="34" charset="0"/>
                <a:ea typeface="MS PGothic" panose="020B0600070205080204" pitchFamily="34" charset="-128"/>
              </a:defRPr>
            </a:lvl5pPr>
            <a:lvl6pPr marL="25146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6pPr>
            <a:lvl7pPr marL="29718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7pPr>
            <a:lvl8pPr marL="34290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8pPr>
            <a:lvl9pPr marL="38862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9pPr>
          </a:lstStyle>
          <a:p>
            <a:pPr algn="ctr" defTabSz="1828800">
              <a:lnSpc>
                <a:spcPct val="110000"/>
              </a:lnSpc>
              <a:spcBef>
                <a:spcPct val="0"/>
              </a:spcBef>
              <a:buNone/>
            </a:pPr>
            <a:r>
              <a:rPr lang="de-DE" altLang="de-DE" sz="4000" b="1" dirty="0">
                <a:solidFill>
                  <a:schemeClr val="accent1">
                    <a:lumMod val="50000"/>
                  </a:schemeClr>
                </a:solidFill>
                <a:latin typeface="+mj-lt"/>
                <a:ea typeface="+mj-ea"/>
                <a:cs typeface="+mj-cs"/>
              </a:rPr>
              <a:t>Beispiele aus der Praxis</a:t>
            </a:r>
          </a:p>
        </p:txBody>
      </p:sp>
    </p:spTree>
    <p:extLst>
      <p:ext uri="{BB962C8B-B14F-4D97-AF65-F5344CB8AC3E}">
        <p14:creationId xmlns:p14="http://schemas.microsoft.com/office/powerpoint/2010/main" val="264385381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nummernplatzhalter 1">
            <a:extLst>
              <a:ext uri="{FF2B5EF4-FFF2-40B4-BE49-F238E27FC236}">
                <a16:creationId xmlns:a16="http://schemas.microsoft.com/office/drawing/2014/main" id="{77B16978-0274-638D-7BD2-71F5ED35A3DA}"/>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800">
                <a:solidFill>
                  <a:schemeClr val="tx1"/>
                </a:solidFill>
                <a:latin typeface="Verdana" panose="020B0604030504040204" pitchFamily="34" charset="0"/>
                <a:ea typeface="MS PGothic" panose="020B0600070205080204" pitchFamily="34" charset="-128"/>
              </a:defRPr>
            </a:lvl1pPr>
            <a:lvl2pPr marL="1485900" indent="-571500">
              <a:defRPr sz="3800">
                <a:solidFill>
                  <a:schemeClr val="tx1"/>
                </a:solidFill>
                <a:latin typeface="Verdana" panose="020B0604030504040204" pitchFamily="34" charset="0"/>
                <a:ea typeface="MS PGothic" panose="020B0600070205080204" pitchFamily="34" charset="-128"/>
              </a:defRPr>
            </a:lvl2pPr>
            <a:lvl3pPr marL="2286000" indent="-457200">
              <a:defRPr sz="3800">
                <a:solidFill>
                  <a:schemeClr val="tx1"/>
                </a:solidFill>
                <a:latin typeface="Verdana" panose="020B0604030504040204" pitchFamily="34" charset="0"/>
                <a:ea typeface="MS PGothic" panose="020B0600070205080204" pitchFamily="34" charset="-128"/>
              </a:defRPr>
            </a:lvl3pPr>
            <a:lvl4pPr marL="3200400" indent="-457200">
              <a:defRPr sz="3800">
                <a:solidFill>
                  <a:schemeClr val="tx1"/>
                </a:solidFill>
                <a:latin typeface="Verdana" panose="020B0604030504040204" pitchFamily="34" charset="0"/>
                <a:ea typeface="MS PGothic" panose="020B0600070205080204" pitchFamily="34" charset="-128"/>
              </a:defRPr>
            </a:lvl4pPr>
            <a:lvl5pPr marL="4114800" indent="-457200">
              <a:defRPr sz="3800">
                <a:solidFill>
                  <a:schemeClr val="tx1"/>
                </a:solidFill>
                <a:latin typeface="Verdana" panose="020B0604030504040204" pitchFamily="34" charset="0"/>
                <a:ea typeface="MS PGothic" panose="020B0600070205080204" pitchFamily="34" charset="-128"/>
              </a:defRPr>
            </a:lvl5pPr>
            <a:lvl6pPr marL="5029200" indent="-457200" eaLnBrk="0" fontAlgn="base" hangingPunct="0">
              <a:spcBef>
                <a:spcPct val="0"/>
              </a:spcBef>
              <a:spcAft>
                <a:spcPct val="0"/>
              </a:spcAft>
              <a:defRPr sz="3800">
                <a:solidFill>
                  <a:schemeClr val="tx1"/>
                </a:solidFill>
                <a:latin typeface="Verdana" panose="020B0604030504040204" pitchFamily="34" charset="0"/>
                <a:ea typeface="MS PGothic" panose="020B0600070205080204" pitchFamily="34" charset="-128"/>
              </a:defRPr>
            </a:lvl6pPr>
            <a:lvl7pPr marL="5943600" indent="-457200" eaLnBrk="0" fontAlgn="base" hangingPunct="0">
              <a:spcBef>
                <a:spcPct val="0"/>
              </a:spcBef>
              <a:spcAft>
                <a:spcPct val="0"/>
              </a:spcAft>
              <a:defRPr sz="3800">
                <a:solidFill>
                  <a:schemeClr val="tx1"/>
                </a:solidFill>
                <a:latin typeface="Verdana" panose="020B0604030504040204" pitchFamily="34" charset="0"/>
                <a:ea typeface="MS PGothic" panose="020B0600070205080204" pitchFamily="34" charset="-128"/>
              </a:defRPr>
            </a:lvl7pPr>
            <a:lvl8pPr marL="6858000" indent="-457200" eaLnBrk="0" fontAlgn="base" hangingPunct="0">
              <a:spcBef>
                <a:spcPct val="0"/>
              </a:spcBef>
              <a:spcAft>
                <a:spcPct val="0"/>
              </a:spcAft>
              <a:defRPr sz="3800">
                <a:solidFill>
                  <a:schemeClr val="tx1"/>
                </a:solidFill>
                <a:latin typeface="Verdana" panose="020B0604030504040204" pitchFamily="34" charset="0"/>
                <a:ea typeface="MS PGothic" panose="020B0600070205080204" pitchFamily="34" charset="-128"/>
              </a:defRPr>
            </a:lvl8pPr>
            <a:lvl9pPr marL="7772400" indent="-457200" eaLnBrk="0" fontAlgn="base" hangingPunct="0">
              <a:spcBef>
                <a:spcPct val="0"/>
              </a:spcBef>
              <a:spcAft>
                <a:spcPct val="0"/>
              </a:spcAft>
              <a:defRPr sz="3800">
                <a:solidFill>
                  <a:schemeClr val="tx1"/>
                </a:solidFill>
                <a:latin typeface="Verdana" panose="020B0604030504040204" pitchFamily="34" charset="0"/>
                <a:ea typeface="MS PGothic" panose="020B0600070205080204" pitchFamily="34" charset="-128"/>
              </a:defRPr>
            </a:lvl9pPr>
          </a:lstStyle>
          <a:p>
            <a:endParaRPr lang="en-GB" altLang="de-DE" sz="1400" dirty="0"/>
          </a:p>
        </p:txBody>
      </p:sp>
      <p:pic>
        <p:nvPicPr>
          <p:cNvPr id="78851" name="Grafik 3">
            <a:extLst>
              <a:ext uri="{FF2B5EF4-FFF2-40B4-BE49-F238E27FC236}">
                <a16:creationId xmlns:a16="http://schemas.microsoft.com/office/drawing/2014/main" id="{927C908E-459E-8504-E896-8CB0041E98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9802" y="1377273"/>
            <a:ext cx="9524467" cy="1174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Grafik 4">
            <a:extLst>
              <a:ext uri="{FF2B5EF4-FFF2-40B4-BE49-F238E27FC236}">
                <a16:creationId xmlns:a16="http://schemas.microsoft.com/office/drawing/2014/main" id="{975D4DAB-480B-B6F1-0941-6E1DA96E2D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04506" y="1342993"/>
            <a:ext cx="9403573" cy="1274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97C221E0-A5EC-4C01-5815-8B7249141C6C}"/>
              </a:ext>
            </a:extLst>
          </p:cNvPr>
          <p:cNvSpPr txBox="1">
            <a:spLocks/>
          </p:cNvSpPr>
          <p:nvPr/>
        </p:nvSpPr>
        <p:spPr>
          <a:xfrm>
            <a:off x="814736" y="305035"/>
            <a:ext cx="22380916" cy="593101"/>
          </a:xfrm>
          <a:prstGeom prst="rect">
            <a:avLst/>
          </a:prstGeom>
        </p:spPr>
        <p:txBody>
          <a:bodyPr/>
          <a:lstStyle>
            <a:lvl1pPr algn="l" defTabSz="1828800" rtl="0" eaLnBrk="1" latinLnBrk="0" hangingPunct="1">
              <a:lnSpc>
                <a:spcPct val="110000"/>
              </a:lnSpc>
              <a:spcBef>
                <a:spcPct val="0"/>
              </a:spcBef>
              <a:buNone/>
              <a:defRPr sz="4000" kern="1200">
                <a:solidFill>
                  <a:schemeClr val="tx1"/>
                </a:solidFill>
                <a:latin typeface="+mj-lt"/>
                <a:ea typeface="+mj-ea"/>
                <a:cs typeface="+mj-cs"/>
              </a:defRPr>
            </a:lvl1pPr>
          </a:lstStyle>
          <a:p>
            <a:r>
              <a:rPr lang="de-CH"/>
              <a:t>Praxisbeispiel: Quartiergespräche Horw</a:t>
            </a:r>
            <a:endParaRPr lang="de-CH" dirty="0"/>
          </a:p>
        </p:txBody>
      </p:sp>
      <p:sp>
        <p:nvSpPr>
          <p:cNvPr id="3" name="Fußzeilenplatzhalter 4">
            <a:extLst>
              <a:ext uri="{FF2B5EF4-FFF2-40B4-BE49-F238E27FC236}">
                <a16:creationId xmlns:a16="http://schemas.microsoft.com/office/drawing/2014/main" id="{3277BD67-EBAE-3826-2B07-B834902378FA}"/>
              </a:ext>
            </a:extLst>
          </p:cNvPr>
          <p:cNvSpPr txBox="1">
            <a:spLocks/>
          </p:cNvSpPr>
          <p:nvPr/>
        </p:nvSpPr>
        <p:spPr>
          <a:xfrm>
            <a:off x="20702294" y="12935394"/>
            <a:ext cx="3053396" cy="36933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a:t>Seite </a:t>
            </a:r>
            <a:fld id="{F6D6BDF2-272F-4256-ACF1-DEAEC48BAB75}" type="slidenum">
              <a:rPr lang="de-CH" smtClean="0"/>
              <a:pPr/>
              <a:t>21</a:t>
            </a:fld>
            <a:endParaRPr lang="de-CH"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53CCE7-A176-F1C1-64C5-305859310963}"/>
              </a:ext>
            </a:extLst>
          </p:cNvPr>
          <p:cNvSpPr>
            <a:spLocks noGrp="1"/>
          </p:cNvSpPr>
          <p:nvPr>
            <p:ph type="title"/>
          </p:nvPr>
        </p:nvSpPr>
        <p:spPr>
          <a:xfrm>
            <a:off x="989844" y="340266"/>
            <a:ext cx="22380916" cy="593101"/>
          </a:xfrm>
        </p:spPr>
        <p:txBody>
          <a:bodyPr/>
          <a:lstStyle/>
          <a:p>
            <a:r>
              <a:rPr lang="de-CH" dirty="0"/>
              <a:t>Praxisbeispiel: Quartiergespräche Horw</a:t>
            </a:r>
          </a:p>
        </p:txBody>
      </p:sp>
      <p:sp>
        <p:nvSpPr>
          <p:cNvPr id="3" name="Datumsplatzhalter 2">
            <a:extLst>
              <a:ext uri="{FF2B5EF4-FFF2-40B4-BE49-F238E27FC236}">
                <a16:creationId xmlns:a16="http://schemas.microsoft.com/office/drawing/2014/main" id="{EBBC134A-242E-3148-CED9-AD545358ACD4}"/>
              </a:ext>
            </a:extLst>
          </p:cNvPr>
          <p:cNvSpPr>
            <a:spLocks noGrp="1"/>
          </p:cNvSpPr>
          <p:nvPr>
            <p:ph type="dt" sz="half" idx="2"/>
          </p:nvPr>
        </p:nvSpPr>
        <p:spPr/>
        <p:txBody>
          <a:bodyPr/>
          <a:lstStyle/>
          <a:p>
            <a:fld id="{56665885-AEBB-488A-9477-9B36DE8C8005}" type="datetime4">
              <a:rPr lang="de-CH" smtClean="0"/>
              <a:t>16. Juli 2025</a:t>
            </a:fld>
            <a:endParaRPr lang="en-US"/>
          </a:p>
        </p:txBody>
      </p:sp>
      <p:sp>
        <p:nvSpPr>
          <p:cNvPr id="4" name="Fußzeilenplatzhalter 3">
            <a:extLst>
              <a:ext uri="{FF2B5EF4-FFF2-40B4-BE49-F238E27FC236}">
                <a16:creationId xmlns:a16="http://schemas.microsoft.com/office/drawing/2014/main" id="{175A9B54-C99D-0E89-0DA9-37E2F88C9748}"/>
              </a:ext>
            </a:extLst>
          </p:cNvPr>
          <p:cNvSpPr>
            <a:spLocks noGrp="1"/>
          </p:cNvSpPr>
          <p:nvPr>
            <p:ph type="ftr" sz="quarter" idx="3"/>
          </p:nvPr>
        </p:nvSpPr>
        <p:spPr/>
        <p:txBody>
          <a:bodyPr/>
          <a:lstStyle/>
          <a:p>
            <a:r>
              <a:rPr lang="de-CH"/>
              <a:t>Seite </a:t>
            </a:r>
            <a:fld id="{86B585F8-2033-43C0-8CDE-307184B088E2}" type="slidenum">
              <a:rPr lang="de-CH" smtClean="0"/>
              <a:pPr/>
              <a:t>22</a:t>
            </a:fld>
            <a:endParaRPr lang="de-CH" dirty="0"/>
          </a:p>
        </p:txBody>
      </p:sp>
      <p:pic>
        <p:nvPicPr>
          <p:cNvPr id="6" name="Grafik 5">
            <a:extLst>
              <a:ext uri="{FF2B5EF4-FFF2-40B4-BE49-F238E27FC236}">
                <a16:creationId xmlns:a16="http://schemas.microsoft.com/office/drawing/2014/main" id="{F82D8E6E-366A-FD98-6343-087BFE2C2C25}"/>
              </a:ext>
            </a:extLst>
          </p:cNvPr>
          <p:cNvPicPr>
            <a:picLocks noChangeAspect="1"/>
          </p:cNvPicPr>
          <p:nvPr/>
        </p:nvPicPr>
        <p:blipFill>
          <a:blip r:embed="rId3"/>
          <a:stretch>
            <a:fillRect/>
          </a:stretch>
        </p:blipFill>
        <p:spPr>
          <a:xfrm>
            <a:off x="989844" y="1764381"/>
            <a:ext cx="13722436" cy="6317755"/>
          </a:xfrm>
          <a:prstGeom prst="rect">
            <a:avLst/>
          </a:prstGeom>
        </p:spPr>
      </p:pic>
      <p:sp>
        <p:nvSpPr>
          <p:cNvPr id="8" name="Textfeld 7">
            <a:extLst>
              <a:ext uri="{FF2B5EF4-FFF2-40B4-BE49-F238E27FC236}">
                <a16:creationId xmlns:a16="http://schemas.microsoft.com/office/drawing/2014/main" id="{3A390D41-A2AF-F544-01F5-02F225DA1C08}"/>
              </a:ext>
            </a:extLst>
          </p:cNvPr>
          <p:cNvSpPr txBox="1"/>
          <p:nvPr/>
        </p:nvSpPr>
        <p:spPr>
          <a:xfrm>
            <a:off x="12840072" y="2105472"/>
            <a:ext cx="10363100" cy="6159187"/>
          </a:xfrm>
          <a:prstGeom prst="rect">
            <a:avLst/>
          </a:prstGeom>
          <a:noFill/>
        </p:spPr>
        <p:txBody>
          <a:bodyPr wrap="square">
            <a:spAutoFit/>
          </a:bodyPr>
          <a:lstStyle/>
          <a:p>
            <a:pPr>
              <a:lnSpc>
                <a:spcPct val="110000"/>
              </a:lnSpc>
            </a:pPr>
            <a:r>
              <a:rPr lang="de-CH" sz="2800" b="1" dirty="0">
                <a:effectLst/>
                <a:ea typeface="Times New Roman" panose="02020603050405020304" pitchFamily="18" charset="0"/>
                <a:cs typeface="Times New Roman" panose="02020603050405020304" pitchFamily="18" charset="0"/>
              </a:rPr>
              <a:t>Leitfragen Kantonsstrasse</a:t>
            </a:r>
            <a:endParaRPr lang="de-CH" sz="2800" dirty="0">
              <a:effectLst/>
              <a:ea typeface="Times New Roman" panose="02020603050405020304" pitchFamily="18" charset="0"/>
              <a:cs typeface="Times New Roman" panose="02020603050405020304" pitchFamily="18" charset="0"/>
            </a:endParaRPr>
          </a:p>
          <a:p>
            <a:pPr marL="457200" lvl="0" indent="-457200">
              <a:lnSpc>
                <a:spcPct val="110000"/>
              </a:lnSpc>
              <a:spcBef>
                <a:spcPts val="600"/>
              </a:spcBef>
              <a:spcAft>
                <a:spcPts val="300"/>
              </a:spcAft>
              <a:buSzPts val="1050"/>
              <a:buFont typeface="Symbol" panose="05050102010706020507" pitchFamily="18" charset="2"/>
              <a:buChar char="-"/>
              <a:tabLst>
                <a:tab pos="540385" algn="l"/>
              </a:tabLst>
            </a:pPr>
            <a:r>
              <a:rPr lang="de-CH" sz="2800" dirty="0">
                <a:effectLst/>
                <a:ea typeface="Calibri" panose="020F0502020204030204" pitchFamily="34" charset="0"/>
                <a:cs typeface="Times New Roman" panose="02020603050405020304" pitchFamily="18" charset="0"/>
              </a:rPr>
              <a:t>Die Kantonsstrasse soll zur Geschäftsstrasse werden. Welche Chancen und Herausforderungen sehen Sie im Zusammenhang mit der Innenentwicklung für das Gewerbe? Welche Anliegen haben Sie als Gewerbetreibende? </a:t>
            </a:r>
          </a:p>
          <a:p>
            <a:pPr marL="457200" lvl="0" indent="-457200">
              <a:lnSpc>
                <a:spcPct val="110000"/>
              </a:lnSpc>
              <a:spcBef>
                <a:spcPts val="600"/>
              </a:spcBef>
              <a:spcAft>
                <a:spcPts val="300"/>
              </a:spcAft>
              <a:buSzPts val="1050"/>
              <a:buFont typeface="Symbol" panose="05050102010706020507" pitchFamily="18" charset="2"/>
              <a:buChar char="-"/>
              <a:tabLst>
                <a:tab pos="540385" algn="l"/>
              </a:tabLst>
            </a:pPr>
            <a:r>
              <a:rPr lang="de-CH" sz="2800" dirty="0">
                <a:effectLst/>
                <a:ea typeface="Calibri" panose="020F0502020204030204" pitchFamily="34" charset="0"/>
                <a:cs typeface="Times New Roman" panose="02020603050405020304" pitchFamily="18" charset="0"/>
              </a:rPr>
              <a:t>Welche Nutzungsangebote sind aus Ihrer Sicht erwünscht? Was fehlt heute? </a:t>
            </a:r>
          </a:p>
          <a:p>
            <a:pPr marL="457200" lvl="0" indent="-457200">
              <a:lnSpc>
                <a:spcPct val="110000"/>
              </a:lnSpc>
              <a:spcBef>
                <a:spcPts val="600"/>
              </a:spcBef>
              <a:spcAft>
                <a:spcPts val="300"/>
              </a:spcAft>
              <a:buSzPts val="1050"/>
              <a:buFont typeface="Symbol" panose="05050102010706020507" pitchFamily="18" charset="2"/>
              <a:buChar char="-"/>
              <a:tabLst>
                <a:tab pos="540385" algn="l"/>
              </a:tabLst>
            </a:pPr>
            <a:r>
              <a:rPr lang="de-CH" sz="2800" dirty="0">
                <a:effectLst/>
                <a:ea typeface="Calibri" panose="020F0502020204030204" pitchFamily="34" charset="0"/>
                <a:cs typeface="Times New Roman" panose="02020603050405020304" pitchFamily="18" charset="0"/>
              </a:rPr>
              <a:t>Welches Verkehrsregime macht aus Ihrer Sicht am meisten Sinn? </a:t>
            </a:r>
          </a:p>
          <a:p>
            <a:pPr marL="457200" lvl="0" indent="-457200">
              <a:lnSpc>
                <a:spcPct val="110000"/>
              </a:lnSpc>
              <a:spcBef>
                <a:spcPts val="600"/>
              </a:spcBef>
              <a:spcAft>
                <a:spcPts val="300"/>
              </a:spcAft>
              <a:buSzPts val="1050"/>
              <a:buFont typeface="Symbol" panose="05050102010706020507" pitchFamily="18" charset="2"/>
              <a:buChar char="-"/>
              <a:tabLst>
                <a:tab pos="540385" algn="l"/>
              </a:tabLst>
            </a:pPr>
            <a:r>
              <a:rPr lang="de-CH" sz="2800" dirty="0">
                <a:effectLst/>
                <a:ea typeface="Calibri" panose="020F0502020204030204" pitchFamily="34" charset="0"/>
                <a:cs typeface="Times New Roman" panose="02020603050405020304" pitchFamily="18" charset="0"/>
              </a:rPr>
              <a:t>Worauf sollte bei der gestalterischen Aufwertung der Kantonsstrasse geachtet werden? </a:t>
            </a:r>
          </a:p>
        </p:txBody>
      </p:sp>
      <p:sp>
        <p:nvSpPr>
          <p:cNvPr id="10" name="Textfeld 9">
            <a:extLst>
              <a:ext uri="{FF2B5EF4-FFF2-40B4-BE49-F238E27FC236}">
                <a16:creationId xmlns:a16="http://schemas.microsoft.com/office/drawing/2014/main" id="{D10631D7-2F25-BAE7-53EC-0C8CD73770B7}"/>
              </a:ext>
            </a:extLst>
          </p:cNvPr>
          <p:cNvSpPr txBox="1"/>
          <p:nvPr/>
        </p:nvSpPr>
        <p:spPr>
          <a:xfrm>
            <a:off x="1264304" y="9438252"/>
            <a:ext cx="22106456" cy="2862322"/>
          </a:xfrm>
          <a:prstGeom prst="rect">
            <a:avLst/>
          </a:prstGeom>
          <a:noFill/>
        </p:spPr>
        <p:txBody>
          <a:bodyPr wrap="square">
            <a:spAutoFit/>
          </a:bodyPr>
          <a:lstStyle/>
          <a:p>
            <a:r>
              <a:rPr lang="de-CH" sz="3000" b="1" dirty="0">
                <a:effectLst/>
                <a:ea typeface="Times New Roman" panose="02020603050405020304" pitchFamily="18" charset="0"/>
                <a:cs typeface="Times New Roman" panose="02020603050405020304" pitchFamily="18" charset="0"/>
              </a:rPr>
              <a:t>Fazit Kantonsstrasse</a:t>
            </a:r>
            <a:endParaRPr lang="de-CH" sz="3000" dirty="0">
              <a:effectLst/>
              <a:ea typeface="Times New Roman" panose="02020603050405020304" pitchFamily="18" charset="0"/>
              <a:cs typeface="Times New Roman" panose="02020603050405020304" pitchFamily="18" charset="0"/>
            </a:endParaRPr>
          </a:p>
          <a:p>
            <a:r>
              <a:rPr lang="de-CH" sz="3000" dirty="0">
                <a:effectLst/>
                <a:ea typeface="Times New Roman" panose="02020603050405020304" pitchFamily="18" charset="0"/>
                <a:cs typeface="Times New Roman" panose="02020603050405020304" pitchFamily="18" charset="0"/>
              </a:rPr>
              <a:t>Die heutige Situation im diskutierten Abschnitt der Kantonstrasse wird als unbefriedigend erachtet. Die verkehrsorientierte Gestaltung und das aktuelle Temporegime wird von den </a:t>
            </a:r>
            <a:r>
              <a:rPr lang="de-CH" sz="3000" dirty="0" err="1">
                <a:effectLst/>
                <a:ea typeface="Times New Roman" panose="02020603050405020304" pitchFamily="18" charset="0"/>
                <a:cs typeface="Times New Roman" panose="02020603050405020304" pitchFamily="18" charset="0"/>
              </a:rPr>
              <a:t>Langsamverkehrsteilnehmer</a:t>
            </a:r>
            <a:r>
              <a:rPr lang="de-CH" sz="3000" dirty="0">
                <a:effectLst/>
                <a:ea typeface="Times New Roman" panose="02020603050405020304" pitchFamily="18" charset="0"/>
                <a:cs typeface="Times New Roman" panose="02020603050405020304" pitchFamily="18" charset="0"/>
              </a:rPr>
              <a:t>*innen als gefährlich wahrgenommen. Eine belebte Geschäftsstrasse mit Räumen für das Kleingewerbe, einem attraktiven und grüneren Aussenraum sowie Möglichkeiten zur Begegnung werden als wünschenswert bezeichnet. </a:t>
            </a:r>
          </a:p>
          <a:p>
            <a:pPr marL="457200"/>
            <a:r>
              <a:rPr lang="de-CH" sz="3000" dirty="0">
                <a:effectLst/>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24514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BFD15D-B7A6-AD8A-6199-9227E55AB8DB}"/>
              </a:ext>
            </a:extLst>
          </p:cNvPr>
          <p:cNvSpPr>
            <a:spLocks noGrp="1"/>
          </p:cNvSpPr>
          <p:nvPr>
            <p:ph type="title"/>
          </p:nvPr>
        </p:nvSpPr>
        <p:spPr>
          <a:xfrm>
            <a:off x="293871" y="1320825"/>
            <a:ext cx="22380916" cy="593101"/>
          </a:xfrm>
        </p:spPr>
        <p:txBody>
          <a:bodyPr/>
          <a:lstStyle/>
          <a:p>
            <a:r>
              <a:rPr lang="de-CH" dirty="0"/>
              <a:t>Praxisbeispiel </a:t>
            </a:r>
            <a:r>
              <a:rPr lang="de-CH" dirty="0" err="1"/>
              <a:t>Südiareal</a:t>
            </a:r>
            <a:r>
              <a:rPr lang="de-CH" dirty="0"/>
              <a:t> Hochdorf</a:t>
            </a:r>
          </a:p>
        </p:txBody>
      </p:sp>
      <p:sp>
        <p:nvSpPr>
          <p:cNvPr id="3" name="Datumsplatzhalter 2">
            <a:extLst>
              <a:ext uri="{FF2B5EF4-FFF2-40B4-BE49-F238E27FC236}">
                <a16:creationId xmlns:a16="http://schemas.microsoft.com/office/drawing/2014/main" id="{9DC4A218-0A70-3D1A-F8DB-6B8ECAED485E}"/>
              </a:ext>
            </a:extLst>
          </p:cNvPr>
          <p:cNvSpPr>
            <a:spLocks noGrp="1"/>
          </p:cNvSpPr>
          <p:nvPr>
            <p:ph type="dt" sz="half" idx="2"/>
          </p:nvPr>
        </p:nvSpPr>
        <p:spPr/>
        <p:txBody>
          <a:bodyPr/>
          <a:lstStyle/>
          <a:p>
            <a:fld id="{56665885-AEBB-488A-9477-9B36DE8C8005}" type="datetime4">
              <a:rPr lang="de-CH" smtClean="0"/>
              <a:t>16. Juli 2025</a:t>
            </a:fld>
            <a:endParaRPr lang="en-US"/>
          </a:p>
        </p:txBody>
      </p:sp>
      <p:sp>
        <p:nvSpPr>
          <p:cNvPr id="4" name="Fußzeilenplatzhalter 3">
            <a:extLst>
              <a:ext uri="{FF2B5EF4-FFF2-40B4-BE49-F238E27FC236}">
                <a16:creationId xmlns:a16="http://schemas.microsoft.com/office/drawing/2014/main" id="{303E01E2-3AED-C52A-A87D-1B364312592D}"/>
              </a:ext>
            </a:extLst>
          </p:cNvPr>
          <p:cNvSpPr>
            <a:spLocks noGrp="1"/>
          </p:cNvSpPr>
          <p:nvPr>
            <p:ph type="ftr" sz="quarter" idx="3"/>
          </p:nvPr>
        </p:nvSpPr>
        <p:spPr/>
        <p:txBody>
          <a:bodyPr/>
          <a:lstStyle/>
          <a:p>
            <a:r>
              <a:rPr lang="de-CH"/>
              <a:t>Seite </a:t>
            </a:r>
            <a:fld id="{86B585F8-2033-43C0-8CDE-307184B088E2}" type="slidenum">
              <a:rPr lang="de-CH" smtClean="0"/>
              <a:pPr/>
              <a:t>23</a:t>
            </a:fld>
            <a:endParaRPr lang="de-CH" dirty="0"/>
          </a:p>
        </p:txBody>
      </p:sp>
      <p:sp>
        <p:nvSpPr>
          <p:cNvPr id="6" name="Textfeld 5">
            <a:extLst>
              <a:ext uri="{FF2B5EF4-FFF2-40B4-BE49-F238E27FC236}">
                <a16:creationId xmlns:a16="http://schemas.microsoft.com/office/drawing/2014/main" id="{6D798D9F-765A-3F6B-D6E2-57D13DAD7FF9}"/>
              </a:ext>
            </a:extLst>
          </p:cNvPr>
          <p:cNvSpPr txBox="1"/>
          <p:nvPr/>
        </p:nvSpPr>
        <p:spPr>
          <a:xfrm>
            <a:off x="4179094" y="12593220"/>
            <a:ext cx="12187236" cy="369332"/>
          </a:xfrm>
          <a:prstGeom prst="rect">
            <a:avLst/>
          </a:prstGeom>
          <a:noFill/>
        </p:spPr>
        <p:txBody>
          <a:bodyPr wrap="square">
            <a:spAutoFit/>
          </a:bodyPr>
          <a:lstStyle/>
          <a:p>
            <a:r>
              <a:rPr lang="de-CH" dirty="0"/>
              <a:t>https://www.hochdorf.ch/aktuelle-projekte/entwicklung-suediareal/news.html/987</a:t>
            </a:r>
          </a:p>
        </p:txBody>
      </p:sp>
      <p:pic>
        <p:nvPicPr>
          <p:cNvPr id="8" name="Grafik 7">
            <a:extLst>
              <a:ext uri="{FF2B5EF4-FFF2-40B4-BE49-F238E27FC236}">
                <a16:creationId xmlns:a16="http://schemas.microsoft.com/office/drawing/2014/main" id="{07A468EA-689B-CA73-2E64-6192AB026A07}"/>
              </a:ext>
            </a:extLst>
          </p:cNvPr>
          <p:cNvPicPr>
            <a:picLocks noChangeAspect="1"/>
          </p:cNvPicPr>
          <p:nvPr/>
        </p:nvPicPr>
        <p:blipFill>
          <a:blip r:embed="rId3"/>
          <a:stretch>
            <a:fillRect/>
          </a:stretch>
        </p:blipFill>
        <p:spPr>
          <a:xfrm>
            <a:off x="293871" y="2920241"/>
            <a:ext cx="13522341" cy="7751200"/>
          </a:xfrm>
          <a:prstGeom prst="rect">
            <a:avLst/>
          </a:prstGeom>
        </p:spPr>
      </p:pic>
      <p:pic>
        <p:nvPicPr>
          <p:cNvPr id="10" name="Grafik 9">
            <a:extLst>
              <a:ext uri="{FF2B5EF4-FFF2-40B4-BE49-F238E27FC236}">
                <a16:creationId xmlns:a16="http://schemas.microsoft.com/office/drawing/2014/main" id="{8C84B373-2F4A-117D-6ACF-091056F3DFC5}"/>
              </a:ext>
            </a:extLst>
          </p:cNvPr>
          <p:cNvPicPr>
            <a:picLocks noChangeAspect="1"/>
          </p:cNvPicPr>
          <p:nvPr/>
        </p:nvPicPr>
        <p:blipFill>
          <a:blip r:embed="rId4"/>
          <a:stretch>
            <a:fillRect/>
          </a:stretch>
        </p:blipFill>
        <p:spPr>
          <a:xfrm>
            <a:off x="10832124" y="3357199"/>
            <a:ext cx="13522341" cy="7728530"/>
          </a:xfrm>
          <a:prstGeom prst="rect">
            <a:avLst/>
          </a:prstGeom>
        </p:spPr>
      </p:pic>
    </p:spTree>
    <p:extLst>
      <p:ext uri="{BB962C8B-B14F-4D97-AF65-F5344CB8AC3E}">
        <p14:creationId xmlns:p14="http://schemas.microsoft.com/office/powerpoint/2010/main" val="1588371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847D982-DA86-4F2B-8121-615EBB96C6FA}"/>
              </a:ext>
            </a:extLst>
          </p:cNvPr>
          <p:cNvSpPr>
            <a:spLocks noGrp="1"/>
          </p:cNvSpPr>
          <p:nvPr>
            <p:ph type="dt" sz="half" idx="2"/>
          </p:nvPr>
        </p:nvSpPr>
        <p:spPr/>
        <p:txBody>
          <a:bodyPr/>
          <a:lstStyle/>
          <a:p>
            <a:fld id="{ECF0D1EE-778F-468F-8455-0B19FC52DA6C}" type="datetime4">
              <a:rPr lang="de-CH" noProof="0" smtClean="0"/>
              <a:t>16. Juli 2025</a:t>
            </a:fld>
            <a:endParaRPr lang="de-CH" noProof="0"/>
          </a:p>
        </p:txBody>
      </p:sp>
      <p:pic>
        <p:nvPicPr>
          <p:cNvPr id="7" name="Inhaltsplatzhalter 6">
            <a:extLst>
              <a:ext uri="{FF2B5EF4-FFF2-40B4-BE49-F238E27FC236}">
                <a16:creationId xmlns:a16="http://schemas.microsoft.com/office/drawing/2014/main" id="{4FABD653-F423-2C94-A21B-D5125DD9555C}"/>
              </a:ext>
            </a:extLst>
          </p:cNvPr>
          <p:cNvPicPr>
            <a:picLocks noGrp="1" noChangeAspect="1"/>
          </p:cNvPicPr>
          <p:nvPr>
            <p:ph sz="quarter" idx="10"/>
          </p:nvPr>
        </p:nvPicPr>
        <p:blipFill>
          <a:blip r:embed="rId2"/>
          <a:stretch>
            <a:fillRect/>
          </a:stretch>
        </p:blipFill>
        <p:spPr>
          <a:xfrm>
            <a:off x="1308071" y="2329063"/>
            <a:ext cx="7166034" cy="9981259"/>
          </a:xfrm>
        </p:spPr>
      </p:pic>
      <p:sp>
        <p:nvSpPr>
          <p:cNvPr id="4" name="Titel 3">
            <a:extLst>
              <a:ext uri="{FF2B5EF4-FFF2-40B4-BE49-F238E27FC236}">
                <a16:creationId xmlns:a16="http://schemas.microsoft.com/office/drawing/2014/main" id="{A0A133C1-A303-93B6-E9FC-9E9818A2EE57}"/>
              </a:ext>
            </a:extLst>
          </p:cNvPr>
          <p:cNvSpPr>
            <a:spLocks noGrp="1"/>
          </p:cNvSpPr>
          <p:nvPr>
            <p:ph type="title"/>
          </p:nvPr>
        </p:nvSpPr>
        <p:spPr>
          <a:xfrm>
            <a:off x="1003299" y="845373"/>
            <a:ext cx="22380916" cy="593101"/>
          </a:xfrm>
        </p:spPr>
        <p:txBody>
          <a:bodyPr/>
          <a:lstStyle/>
          <a:p>
            <a:r>
              <a:rPr lang="de-CH" dirty="0"/>
              <a:t>Beispiel Gerzensee (BE))</a:t>
            </a:r>
          </a:p>
        </p:txBody>
      </p:sp>
      <p:sp>
        <p:nvSpPr>
          <p:cNvPr id="5" name="Fußzeilenplatzhalter 4">
            <a:extLst>
              <a:ext uri="{FF2B5EF4-FFF2-40B4-BE49-F238E27FC236}">
                <a16:creationId xmlns:a16="http://schemas.microsoft.com/office/drawing/2014/main" id="{20774B84-1777-63DB-28F0-F98BC8AC7B5E}"/>
              </a:ext>
            </a:extLst>
          </p:cNvPr>
          <p:cNvSpPr>
            <a:spLocks noGrp="1"/>
          </p:cNvSpPr>
          <p:nvPr>
            <p:ph type="ftr" sz="quarter" idx="3"/>
          </p:nvPr>
        </p:nvSpPr>
        <p:spPr/>
        <p:txBody>
          <a:bodyPr/>
          <a:lstStyle/>
          <a:p>
            <a:r>
              <a:rPr lang="de-CH"/>
              <a:t>Seite </a:t>
            </a:r>
            <a:fld id="{F6D6BDF2-272F-4256-ACF1-DEAEC48BAB75}" type="slidenum">
              <a:rPr lang="de-CH" smtClean="0"/>
              <a:pPr/>
              <a:t>24</a:t>
            </a:fld>
            <a:endParaRPr lang="de-CH" dirty="0"/>
          </a:p>
        </p:txBody>
      </p:sp>
      <p:pic>
        <p:nvPicPr>
          <p:cNvPr id="9" name="Grafik 8">
            <a:extLst>
              <a:ext uri="{FF2B5EF4-FFF2-40B4-BE49-F238E27FC236}">
                <a16:creationId xmlns:a16="http://schemas.microsoft.com/office/drawing/2014/main" id="{E5E205BF-34E9-34AE-E279-E57F738692DE}"/>
              </a:ext>
            </a:extLst>
          </p:cNvPr>
          <p:cNvPicPr>
            <a:picLocks noChangeAspect="1"/>
          </p:cNvPicPr>
          <p:nvPr/>
        </p:nvPicPr>
        <p:blipFill>
          <a:blip r:embed="rId3"/>
          <a:stretch>
            <a:fillRect/>
          </a:stretch>
        </p:blipFill>
        <p:spPr>
          <a:xfrm>
            <a:off x="8888340" y="2237058"/>
            <a:ext cx="7166034" cy="10404918"/>
          </a:xfrm>
          <a:prstGeom prst="rect">
            <a:avLst/>
          </a:prstGeom>
        </p:spPr>
      </p:pic>
      <p:sp>
        <p:nvSpPr>
          <p:cNvPr id="11" name="Textfeld 10">
            <a:extLst>
              <a:ext uri="{FF2B5EF4-FFF2-40B4-BE49-F238E27FC236}">
                <a16:creationId xmlns:a16="http://schemas.microsoft.com/office/drawing/2014/main" id="{2C6CDDFB-7AE8-D575-A576-8EFFEBC2DF18}"/>
              </a:ext>
            </a:extLst>
          </p:cNvPr>
          <p:cNvSpPr txBox="1"/>
          <p:nvPr/>
        </p:nvSpPr>
        <p:spPr>
          <a:xfrm rot="10800000" flipV="1">
            <a:off x="16730881" y="11437806"/>
            <a:ext cx="6653334" cy="646331"/>
          </a:xfrm>
          <a:prstGeom prst="rect">
            <a:avLst/>
          </a:prstGeom>
          <a:noFill/>
        </p:spPr>
        <p:txBody>
          <a:bodyPr wrap="square">
            <a:spAutoFit/>
          </a:bodyPr>
          <a:lstStyle/>
          <a:p>
            <a:r>
              <a:rPr lang="de-CH" dirty="0"/>
              <a:t>https://www.gerzensee.ch/wAssets/docs/20240908_Entwicklungskonzept_Gerzensee_def.pdf</a:t>
            </a:r>
          </a:p>
        </p:txBody>
      </p:sp>
    </p:spTree>
    <p:extLst>
      <p:ext uri="{BB962C8B-B14F-4D97-AF65-F5344CB8AC3E}">
        <p14:creationId xmlns:p14="http://schemas.microsoft.com/office/powerpoint/2010/main" val="3515115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69EA4-A022-FD44-AE63-95CA0C7AD8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B32FEB7-D01A-D253-49AC-E7DE177591CF}"/>
              </a:ext>
            </a:extLst>
          </p:cNvPr>
          <p:cNvSpPr>
            <a:spLocks noGrp="1"/>
          </p:cNvSpPr>
          <p:nvPr>
            <p:ph type="title"/>
          </p:nvPr>
        </p:nvSpPr>
        <p:spPr>
          <a:xfrm>
            <a:off x="1147423" y="918760"/>
            <a:ext cx="22380916" cy="593101"/>
          </a:xfrm>
        </p:spPr>
        <p:txBody>
          <a:bodyPr/>
          <a:lstStyle/>
          <a:p>
            <a:r>
              <a:rPr lang="de-CH" dirty="0"/>
              <a:t>Ausprobieren: Zwischennutzung </a:t>
            </a:r>
            <a:r>
              <a:rPr lang="de-CH" dirty="0" err="1"/>
              <a:t>Neubad</a:t>
            </a:r>
            <a:r>
              <a:rPr lang="de-CH" dirty="0"/>
              <a:t> Luzern und Rathaus Lichtensteig (SG) </a:t>
            </a:r>
          </a:p>
        </p:txBody>
      </p:sp>
      <p:sp>
        <p:nvSpPr>
          <p:cNvPr id="3" name="Datumsplatzhalter 2">
            <a:extLst>
              <a:ext uri="{FF2B5EF4-FFF2-40B4-BE49-F238E27FC236}">
                <a16:creationId xmlns:a16="http://schemas.microsoft.com/office/drawing/2014/main" id="{E881FCBB-50EE-FF9D-E9D2-0C7F41EE1B41}"/>
              </a:ext>
            </a:extLst>
          </p:cNvPr>
          <p:cNvSpPr>
            <a:spLocks noGrp="1"/>
          </p:cNvSpPr>
          <p:nvPr>
            <p:ph type="dt" sz="half" idx="2"/>
          </p:nvPr>
        </p:nvSpPr>
        <p:spPr/>
        <p:txBody>
          <a:bodyPr/>
          <a:lstStyle/>
          <a:p>
            <a:fld id="{56665885-AEBB-488A-9477-9B36DE8C8005}" type="datetime4">
              <a:rPr lang="de-CH" smtClean="0"/>
              <a:t>16. Juli 2025</a:t>
            </a:fld>
            <a:endParaRPr lang="en-US"/>
          </a:p>
        </p:txBody>
      </p:sp>
      <p:sp>
        <p:nvSpPr>
          <p:cNvPr id="4" name="Fußzeilenplatzhalter 3">
            <a:extLst>
              <a:ext uri="{FF2B5EF4-FFF2-40B4-BE49-F238E27FC236}">
                <a16:creationId xmlns:a16="http://schemas.microsoft.com/office/drawing/2014/main" id="{B346EC4B-C87A-5F4A-A70B-59F00862C5FF}"/>
              </a:ext>
            </a:extLst>
          </p:cNvPr>
          <p:cNvSpPr>
            <a:spLocks noGrp="1"/>
          </p:cNvSpPr>
          <p:nvPr>
            <p:ph type="ftr" sz="quarter" idx="3"/>
          </p:nvPr>
        </p:nvSpPr>
        <p:spPr/>
        <p:txBody>
          <a:bodyPr/>
          <a:lstStyle/>
          <a:p>
            <a:r>
              <a:rPr lang="de-CH"/>
              <a:t>Seite </a:t>
            </a:r>
            <a:fld id="{86B585F8-2033-43C0-8CDE-307184B088E2}" type="slidenum">
              <a:rPr lang="de-CH" smtClean="0"/>
              <a:pPr/>
              <a:t>25</a:t>
            </a:fld>
            <a:endParaRPr lang="de-CH" dirty="0"/>
          </a:p>
        </p:txBody>
      </p:sp>
      <p:pic>
        <p:nvPicPr>
          <p:cNvPr id="4098" name="Picture 2" descr="BISTRO | Neubad - Veranstaltungen | Bistro | Galerie | Co-Work | Atelier">
            <a:extLst>
              <a:ext uri="{FF2B5EF4-FFF2-40B4-BE49-F238E27FC236}">
                <a16:creationId xmlns:a16="http://schemas.microsoft.com/office/drawing/2014/main" id="{D1364656-F32F-48AE-6D4F-9E16C40FA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2191577"/>
            <a:ext cx="8348662" cy="55657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teliers &amp; Co-Working | Neubad - Veranstaltungen | Bistro | Galerie |  Co-Work | Atelier">
            <a:extLst>
              <a:ext uri="{FF2B5EF4-FFF2-40B4-BE49-F238E27FC236}">
                <a16:creationId xmlns:a16="http://schemas.microsoft.com/office/drawing/2014/main" id="{727737D8-1F08-509D-F334-B2CD65BC5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423" y="7994689"/>
            <a:ext cx="8348661" cy="5555654"/>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D75283D9-30E8-9635-ECA5-E66C6DE810B4}"/>
              </a:ext>
            </a:extLst>
          </p:cNvPr>
          <p:cNvSpPr txBox="1"/>
          <p:nvPr/>
        </p:nvSpPr>
        <p:spPr>
          <a:xfrm>
            <a:off x="15237619" y="11985529"/>
            <a:ext cx="12187236" cy="369332"/>
          </a:xfrm>
          <a:prstGeom prst="rect">
            <a:avLst/>
          </a:prstGeom>
          <a:noFill/>
        </p:spPr>
        <p:txBody>
          <a:bodyPr wrap="square">
            <a:spAutoFit/>
          </a:bodyPr>
          <a:lstStyle/>
          <a:p>
            <a:r>
              <a:rPr lang="de-CH" dirty="0"/>
              <a:t>https://www.lichtensteig.ch/ministadt2025</a:t>
            </a:r>
          </a:p>
        </p:txBody>
      </p:sp>
      <p:pic>
        <p:nvPicPr>
          <p:cNvPr id="4104" name="Picture 8" descr="Rathaus für Kultur | Densipedia">
            <a:extLst>
              <a:ext uri="{FF2B5EF4-FFF2-40B4-BE49-F238E27FC236}">
                <a16:creationId xmlns:a16="http://schemas.microsoft.com/office/drawing/2014/main" id="{98C6BA35-9851-F1ED-EF95-0A6A7D398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0475" y="2762044"/>
            <a:ext cx="10408467" cy="6946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273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A1748E-238C-4982-A352-FB3B223D6714}"/>
              </a:ext>
            </a:extLst>
          </p:cNvPr>
          <p:cNvSpPr>
            <a:spLocks noGrp="1"/>
          </p:cNvSpPr>
          <p:nvPr>
            <p:ph type="ctrTitle"/>
          </p:nvPr>
        </p:nvSpPr>
        <p:spPr/>
        <p:txBody>
          <a:bodyPr/>
          <a:lstStyle/>
          <a:p>
            <a:endParaRPr lang="en-US" dirty="0"/>
          </a:p>
        </p:txBody>
      </p:sp>
    </p:spTree>
    <p:extLst>
      <p:ext uri="{BB962C8B-B14F-4D97-AF65-F5344CB8AC3E}">
        <p14:creationId xmlns:p14="http://schemas.microsoft.com/office/powerpoint/2010/main" val="2476140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36">
            <a:extLst>
              <a:ext uri="{FF2B5EF4-FFF2-40B4-BE49-F238E27FC236}">
                <a16:creationId xmlns:a16="http://schemas.microsoft.com/office/drawing/2014/main" id="{B999E91B-E1A7-468B-B422-DCC3C7A14E19}"/>
              </a:ext>
            </a:extLst>
          </p:cNvPr>
          <p:cNvGrpSpPr>
            <a:grpSpLocks/>
          </p:cNvGrpSpPr>
          <p:nvPr/>
        </p:nvGrpSpPr>
        <p:grpSpPr bwMode="auto">
          <a:xfrm>
            <a:off x="7727950" y="838201"/>
            <a:ext cx="8928100" cy="8645526"/>
            <a:chOff x="0" y="0"/>
            <a:chExt cx="6348871" cy="6145671"/>
          </a:xfrm>
        </p:grpSpPr>
        <p:sp>
          <p:nvSpPr>
            <p:cNvPr id="234" name="Shape 234">
              <a:extLst>
                <a:ext uri="{FF2B5EF4-FFF2-40B4-BE49-F238E27FC236}">
                  <a16:creationId xmlns:a16="http://schemas.microsoft.com/office/drawing/2014/main" id="{94615B91-1298-4B51-8E65-6A6ED10CC63F}"/>
                </a:ext>
              </a:extLst>
            </p:cNvPr>
            <p:cNvSpPr/>
            <p:nvPr/>
          </p:nvSpPr>
          <p:spPr>
            <a:xfrm>
              <a:off x="0" y="0"/>
              <a:ext cx="6348871" cy="61456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lumMod val="50000"/>
              </a:schemeClr>
            </a:solidFill>
            <a:ln w="57150" cap="flat">
              <a:solidFill>
                <a:srgbClr val="FFFFFF"/>
              </a:solidFill>
              <a:prstDash val="solid"/>
              <a:round/>
            </a:ln>
            <a:effectLst/>
          </p:spPr>
          <p:txBody>
            <a:bodyPr lIns="0" tIns="0" rIns="0" bIns="0" anchor="ctr"/>
            <a:lstStyle/>
            <a:p>
              <a:pPr marL="81276" marR="81276" defTabSz="1821592">
                <a:defRPr sz="2400">
                  <a:uFill>
                    <a:solidFill/>
                  </a:uFill>
                  <a:latin typeface="Arial"/>
                  <a:ea typeface="Arial"/>
                  <a:cs typeface="Arial"/>
                  <a:sym typeface="Arial"/>
                </a:defRPr>
              </a:pPr>
              <a:endParaRPr sz="3400">
                <a:uFill>
                  <a:solidFill/>
                </a:uFill>
                <a:latin typeface="Arial"/>
                <a:ea typeface="Arial"/>
                <a:cs typeface="Arial"/>
                <a:sym typeface="Arial"/>
              </a:endParaRPr>
            </a:p>
          </p:txBody>
        </p:sp>
        <p:sp>
          <p:nvSpPr>
            <p:cNvPr id="9221" name="Shape 235">
              <a:extLst>
                <a:ext uri="{FF2B5EF4-FFF2-40B4-BE49-F238E27FC236}">
                  <a16:creationId xmlns:a16="http://schemas.microsoft.com/office/drawing/2014/main" id="{9B3D9362-1987-4473-996A-A9656112CE9E}"/>
                </a:ext>
              </a:extLst>
            </p:cNvPr>
            <p:cNvSpPr>
              <a:spLocks noChangeArrowheads="1"/>
            </p:cNvSpPr>
            <p:nvPr/>
          </p:nvSpPr>
          <p:spPr bwMode="auto">
            <a:xfrm>
              <a:off x="2001465" y="493580"/>
              <a:ext cx="2345941" cy="516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76200" tIns="76200" rIns="76200" bIns="76200" anchor="ctr">
              <a:spAutoFit/>
            </a:bodyPr>
            <a:lstStyle>
              <a:lvl1pPr marL="38100" defTabSz="909638">
                <a:buChar char="-"/>
                <a:defRPr sz="1600">
                  <a:solidFill>
                    <a:schemeClr val="tx1"/>
                  </a:solidFill>
                  <a:latin typeface="Verdana" panose="020B0604030504040204" pitchFamily="34" charset="0"/>
                  <a:ea typeface="MS PGothic" panose="020B0600070205080204" pitchFamily="34" charset="-128"/>
                </a:defRPr>
              </a:lvl1pPr>
              <a:lvl2pPr marL="742950" indent="-285750" defTabSz="909638">
                <a:buChar char="-"/>
                <a:defRPr sz="1600">
                  <a:solidFill>
                    <a:schemeClr val="tx1"/>
                  </a:solidFill>
                  <a:latin typeface="Verdana" panose="020B0604030504040204" pitchFamily="34" charset="0"/>
                  <a:ea typeface="MS PGothic" panose="020B0600070205080204" pitchFamily="34" charset="-128"/>
                </a:defRPr>
              </a:lvl2pPr>
              <a:lvl3pPr marL="1143000" indent="-228600" defTabSz="909638">
                <a:buChar char="-"/>
                <a:defRPr sz="1600">
                  <a:solidFill>
                    <a:schemeClr val="tx1"/>
                  </a:solidFill>
                  <a:latin typeface="Verdana" panose="020B0604030504040204" pitchFamily="34" charset="0"/>
                  <a:ea typeface="MS PGothic" panose="020B0600070205080204" pitchFamily="34" charset="-128"/>
                </a:defRPr>
              </a:lvl3pPr>
              <a:lvl4pPr marL="1600200" indent="-228600" defTabSz="909638">
                <a:buChar char="-"/>
                <a:defRPr sz="1600">
                  <a:solidFill>
                    <a:schemeClr val="tx1"/>
                  </a:solidFill>
                  <a:latin typeface="Verdana" panose="020B0604030504040204" pitchFamily="34" charset="0"/>
                  <a:ea typeface="MS PGothic" panose="020B0600070205080204" pitchFamily="34" charset="-128"/>
                </a:defRPr>
              </a:lvl4pPr>
              <a:lvl5pPr marL="2057400" indent="-228600" defTabSz="909638">
                <a:buChar char="-"/>
                <a:defRPr sz="1600">
                  <a:solidFill>
                    <a:schemeClr val="tx1"/>
                  </a:solidFill>
                  <a:latin typeface="Verdana" panose="020B0604030504040204" pitchFamily="34" charset="0"/>
                  <a:ea typeface="MS PGothic" panose="020B0600070205080204" pitchFamily="34" charset="-128"/>
                </a:defRPr>
              </a:lvl5pPr>
              <a:lvl6pPr marL="25146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6pPr>
              <a:lvl7pPr marL="29718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7pPr>
              <a:lvl8pPr marL="34290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8pPr>
              <a:lvl9pPr marL="38862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9pPr>
            </a:lstStyle>
            <a:p>
              <a:pPr algn="ctr" eaLnBrk="1" hangingPunct="1">
                <a:buClr>
                  <a:srgbClr val="FFFFFF"/>
                </a:buClr>
                <a:buFontTx/>
                <a:buNone/>
              </a:pPr>
              <a:r>
                <a:rPr lang="de-DE" altLang="de-DE" sz="46200" dirty="0">
                  <a:solidFill>
                    <a:srgbClr val="FFFFFF"/>
                  </a:solidFill>
                  <a:latin typeface="Trebuchet MS" panose="020B0603020202020204" pitchFamily="34" charset="0"/>
                  <a:sym typeface="Trebuchet MS" panose="020B0603020202020204" pitchFamily="34" charset="0"/>
                </a:rPr>
                <a:t>1</a:t>
              </a:r>
            </a:p>
          </p:txBody>
        </p:sp>
      </p:grpSp>
      <p:sp>
        <p:nvSpPr>
          <p:cNvPr id="9219" name="Shape 237">
            <a:extLst>
              <a:ext uri="{FF2B5EF4-FFF2-40B4-BE49-F238E27FC236}">
                <a16:creationId xmlns:a16="http://schemas.microsoft.com/office/drawing/2014/main" id="{35817253-C513-4A01-946C-2DD4264287A3}"/>
              </a:ext>
            </a:extLst>
          </p:cNvPr>
          <p:cNvSpPr>
            <a:spLocks noChangeArrowheads="1"/>
          </p:cNvSpPr>
          <p:nvPr/>
        </p:nvSpPr>
        <p:spPr bwMode="auto">
          <a:xfrm>
            <a:off x="5768475" y="10613692"/>
            <a:ext cx="13750926" cy="61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39688" defTabSz="909638">
              <a:buChar char="-"/>
              <a:defRPr sz="1600">
                <a:solidFill>
                  <a:schemeClr val="tx1"/>
                </a:solidFill>
                <a:latin typeface="Verdana" panose="020B0604030504040204" pitchFamily="34" charset="0"/>
                <a:ea typeface="MS PGothic" panose="020B0600070205080204" pitchFamily="34" charset="-128"/>
              </a:defRPr>
            </a:lvl1pPr>
            <a:lvl2pPr marL="742950" indent="-285750" defTabSz="909638">
              <a:buChar char="-"/>
              <a:defRPr sz="1600">
                <a:solidFill>
                  <a:schemeClr val="tx1"/>
                </a:solidFill>
                <a:latin typeface="Verdana" panose="020B0604030504040204" pitchFamily="34" charset="0"/>
                <a:ea typeface="MS PGothic" panose="020B0600070205080204" pitchFamily="34" charset="-128"/>
              </a:defRPr>
            </a:lvl2pPr>
            <a:lvl3pPr marL="1143000" indent="-228600" defTabSz="909638">
              <a:buChar char="-"/>
              <a:defRPr sz="1600">
                <a:solidFill>
                  <a:schemeClr val="tx1"/>
                </a:solidFill>
                <a:latin typeface="Verdana" panose="020B0604030504040204" pitchFamily="34" charset="0"/>
                <a:ea typeface="MS PGothic" panose="020B0600070205080204" pitchFamily="34" charset="-128"/>
              </a:defRPr>
            </a:lvl3pPr>
            <a:lvl4pPr marL="1600200" indent="-228600" defTabSz="909638">
              <a:buChar char="-"/>
              <a:defRPr sz="1600">
                <a:solidFill>
                  <a:schemeClr val="tx1"/>
                </a:solidFill>
                <a:latin typeface="Verdana" panose="020B0604030504040204" pitchFamily="34" charset="0"/>
                <a:ea typeface="MS PGothic" panose="020B0600070205080204" pitchFamily="34" charset="-128"/>
              </a:defRPr>
            </a:lvl4pPr>
            <a:lvl5pPr marL="2057400" indent="-228600" defTabSz="909638">
              <a:buChar char="-"/>
              <a:defRPr sz="1600">
                <a:solidFill>
                  <a:schemeClr val="tx1"/>
                </a:solidFill>
                <a:latin typeface="Verdana" panose="020B0604030504040204" pitchFamily="34" charset="0"/>
                <a:ea typeface="MS PGothic" panose="020B0600070205080204" pitchFamily="34" charset="-128"/>
              </a:defRPr>
            </a:lvl5pPr>
            <a:lvl6pPr marL="25146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6pPr>
            <a:lvl7pPr marL="29718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7pPr>
            <a:lvl8pPr marL="34290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8pPr>
            <a:lvl9pPr marL="38862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9pPr>
          </a:lstStyle>
          <a:p>
            <a:pPr algn="ctr" defTabSz="1828800">
              <a:lnSpc>
                <a:spcPct val="110000"/>
              </a:lnSpc>
              <a:spcBef>
                <a:spcPct val="0"/>
              </a:spcBef>
              <a:buNone/>
            </a:pPr>
            <a:r>
              <a:rPr lang="de-DE" altLang="de-DE" sz="4000" b="1" dirty="0">
                <a:solidFill>
                  <a:schemeClr val="accent1">
                    <a:lumMod val="50000"/>
                  </a:schemeClr>
                </a:solidFill>
                <a:latin typeface="+mj-lt"/>
                <a:ea typeface="+mj-ea"/>
                <a:cs typeface="+mj-cs"/>
              </a:rPr>
              <a:t>Ausgangslage</a:t>
            </a:r>
          </a:p>
        </p:txBody>
      </p:sp>
    </p:spTree>
    <p:extLst>
      <p:ext uri="{BB962C8B-B14F-4D97-AF65-F5344CB8AC3E}">
        <p14:creationId xmlns:p14="http://schemas.microsoft.com/office/powerpoint/2010/main" val="28518303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8313527-68AC-B666-BF1C-F1E4CD99864A}"/>
              </a:ext>
            </a:extLst>
          </p:cNvPr>
          <p:cNvSpPr>
            <a:spLocks noGrp="1"/>
          </p:cNvSpPr>
          <p:nvPr>
            <p:ph type="dt" sz="half" idx="2"/>
          </p:nvPr>
        </p:nvSpPr>
        <p:spPr/>
        <p:txBody>
          <a:bodyPr/>
          <a:lstStyle/>
          <a:p>
            <a:fld id="{ECF0D1EE-778F-468F-8455-0B19FC52DA6C}" type="datetime4">
              <a:rPr lang="de-CH" noProof="0" smtClean="0"/>
              <a:t>16. Juli 2025</a:t>
            </a:fld>
            <a:endParaRPr lang="de-CH" noProof="0"/>
          </a:p>
        </p:txBody>
      </p:sp>
      <p:sp>
        <p:nvSpPr>
          <p:cNvPr id="3" name="Inhaltsplatzhalter 2">
            <a:extLst>
              <a:ext uri="{FF2B5EF4-FFF2-40B4-BE49-F238E27FC236}">
                <a16:creationId xmlns:a16="http://schemas.microsoft.com/office/drawing/2014/main" id="{709EF376-CC6C-BE13-BAAC-9D7B8EF5F56C}"/>
              </a:ext>
            </a:extLst>
          </p:cNvPr>
          <p:cNvSpPr>
            <a:spLocks noGrp="1"/>
          </p:cNvSpPr>
          <p:nvPr>
            <p:ph sz="quarter" idx="10"/>
          </p:nvPr>
        </p:nvSpPr>
        <p:spPr/>
        <p:txBody>
          <a:bodyPr/>
          <a:lstStyle/>
          <a:p>
            <a:pPr marL="457200" indent="-457200">
              <a:buFont typeface="Symbol" panose="05050102010706020507" pitchFamily="18" charset="2"/>
              <a:buChar char="-"/>
            </a:pPr>
            <a:r>
              <a:rPr lang="de-CH" sz="2800" dirty="0">
                <a:effectLst/>
                <a:ea typeface="Calibri" panose="020F0502020204030204" pitchFamily="34" charset="0"/>
                <a:cs typeface="Times New Roman" panose="02020603050405020304" pitchFamily="18" charset="0"/>
              </a:rPr>
              <a:t>Gebiet an der Bahnhofstrasse umfasst in der "Arealbetrachtung" nebst dem ehemaligen AHV-Gebäude (Bahnhofstrasse 15) auch das heutige Lokal der Stützpunktfeuerwehr Schwyz und die gemeindeeigenen Parkplätze</a:t>
            </a:r>
          </a:p>
          <a:p>
            <a:pPr marL="457200" indent="-457200">
              <a:buFont typeface="Symbol" panose="05050102010706020507" pitchFamily="18" charset="2"/>
              <a:buChar char="-"/>
            </a:pPr>
            <a:r>
              <a:rPr lang="de-CH" sz="2800" dirty="0">
                <a:effectLst/>
                <a:ea typeface="Calibri" panose="020F0502020204030204" pitchFamily="34" charset="0"/>
                <a:cs typeface="Times New Roman" panose="02020603050405020304" pitchFamily="18" charset="0"/>
              </a:rPr>
              <a:t>Heute: Zone für öffentliche Bauten und Anlagen. Erarbeitung einer  </a:t>
            </a:r>
            <a:r>
              <a:rPr lang="de-CH" sz="2800" b="1" dirty="0">
                <a:effectLst/>
                <a:ea typeface="Calibri" panose="020F0502020204030204" pitchFamily="34" charset="0"/>
                <a:cs typeface="Times New Roman" panose="02020603050405020304" pitchFamily="18" charset="0"/>
              </a:rPr>
              <a:t>Teilzonenplanvorlage, Abstimmung ca. 2027 in der Gemeinde Schwyz</a:t>
            </a:r>
            <a:endParaRPr lang="de-CH" sz="2800" dirty="0">
              <a:effectLst/>
              <a:ea typeface="Calibri" panose="020F0502020204030204" pitchFamily="34" charset="0"/>
              <a:cs typeface="Times New Roman" panose="02020603050405020304" pitchFamily="18" charset="0"/>
            </a:endParaRPr>
          </a:p>
          <a:p>
            <a:pPr marL="457200" indent="-457200">
              <a:buFont typeface="Symbol" panose="05050102010706020507" pitchFamily="18" charset="2"/>
              <a:buChar char="-"/>
            </a:pPr>
            <a:r>
              <a:rPr lang="de-CH" sz="2800" b="0" dirty="0">
                <a:effectLst/>
                <a:ea typeface="Calibri" panose="020F0502020204030204" pitchFamily="34" charset="0"/>
                <a:cs typeface="Times New Roman" panose="02020603050405020304" pitchFamily="18" charset="0"/>
              </a:rPr>
              <a:t>Investorenausschreibung mit Vergabe eines Baurechts an einen privaten Investor seitens des Kantons vorgesehen</a:t>
            </a:r>
          </a:p>
          <a:p>
            <a:endParaRPr lang="de-CH" sz="3200" b="0" dirty="0">
              <a:effectLst/>
              <a:latin typeface="Verdana" panose="020B0604030504040204" pitchFamily="34" charset="0"/>
              <a:ea typeface="Calibri" panose="020F0502020204030204" pitchFamily="34" charset="0"/>
              <a:cs typeface="Times New Roman" panose="02020603050405020304" pitchFamily="18" charset="0"/>
            </a:endParaRPr>
          </a:p>
          <a:p>
            <a:endParaRPr lang="de-CH" sz="3200" dirty="0">
              <a:effectLst/>
              <a:latin typeface="Verdana" panose="020B0604030504040204" pitchFamily="34" charset="0"/>
              <a:ea typeface="Calibri" panose="020F0502020204030204" pitchFamily="34" charset="0"/>
              <a:cs typeface="Times New Roman" panose="02020603050405020304" pitchFamily="18" charset="0"/>
            </a:endParaRPr>
          </a:p>
          <a:p>
            <a:endParaRPr lang="de-CH" dirty="0"/>
          </a:p>
        </p:txBody>
      </p:sp>
      <p:sp>
        <p:nvSpPr>
          <p:cNvPr id="4" name="Titel 3">
            <a:extLst>
              <a:ext uri="{FF2B5EF4-FFF2-40B4-BE49-F238E27FC236}">
                <a16:creationId xmlns:a16="http://schemas.microsoft.com/office/drawing/2014/main" id="{C8B1ECFC-94FA-3F5C-E578-3E7A48386C62}"/>
              </a:ext>
            </a:extLst>
          </p:cNvPr>
          <p:cNvSpPr>
            <a:spLocks noGrp="1"/>
          </p:cNvSpPr>
          <p:nvPr>
            <p:ph type="title"/>
          </p:nvPr>
        </p:nvSpPr>
        <p:spPr/>
        <p:txBody>
          <a:bodyPr/>
          <a:lstStyle/>
          <a:p>
            <a:r>
              <a:rPr lang="de-CH" dirty="0"/>
              <a:t>Ausgangslage</a:t>
            </a:r>
          </a:p>
        </p:txBody>
      </p:sp>
      <p:sp>
        <p:nvSpPr>
          <p:cNvPr id="5" name="Fußzeilenplatzhalter 4">
            <a:extLst>
              <a:ext uri="{FF2B5EF4-FFF2-40B4-BE49-F238E27FC236}">
                <a16:creationId xmlns:a16="http://schemas.microsoft.com/office/drawing/2014/main" id="{BF60222F-757E-13A3-024E-D3A8A6B464E2}"/>
              </a:ext>
            </a:extLst>
          </p:cNvPr>
          <p:cNvSpPr>
            <a:spLocks noGrp="1"/>
          </p:cNvSpPr>
          <p:nvPr>
            <p:ph type="ftr" sz="quarter" idx="3"/>
          </p:nvPr>
        </p:nvSpPr>
        <p:spPr/>
        <p:txBody>
          <a:bodyPr/>
          <a:lstStyle/>
          <a:p>
            <a:r>
              <a:rPr lang="de-CH"/>
              <a:t>Seite </a:t>
            </a:r>
            <a:fld id="{F6D6BDF2-272F-4256-ACF1-DEAEC48BAB75}" type="slidenum">
              <a:rPr lang="de-CH" smtClean="0"/>
              <a:pPr/>
              <a:t>4</a:t>
            </a:fld>
            <a:endParaRPr lang="de-CH" dirty="0"/>
          </a:p>
        </p:txBody>
      </p:sp>
      <p:pic>
        <p:nvPicPr>
          <p:cNvPr id="1026" name="Picture 2" descr="Idee aus der FDP: «Mythenforum soll an die Bahnhofstrasse»">
            <a:extLst>
              <a:ext uri="{FF2B5EF4-FFF2-40B4-BE49-F238E27FC236}">
                <a16:creationId xmlns:a16="http://schemas.microsoft.com/office/drawing/2014/main" id="{324DE28F-E78E-865C-90C6-59600F14C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590" y="7320678"/>
            <a:ext cx="6710996" cy="50332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euerwehr soll aus dem Dorf verlegt werden">
            <a:extLst>
              <a:ext uri="{FF2B5EF4-FFF2-40B4-BE49-F238E27FC236}">
                <a16:creationId xmlns:a16="http://schemas.microsoft.com/office/drawing/2014/main" id="{6781AE19-96A5-F97D-8C7F-5A42CA904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876" y="7316506"/>
            <a:ext cx="6710997" cy="5033248"/>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A3FAFE00-1599-E282-927A-3A96170392DD}"/>
              </a:ext>
            </a:extLst>
          </p:cNvPr>
          <p:cNvPicPr>
            <a:picLocks noChangeAspect="1"/>
          </p:cNvPicPr>
          <p:nvPr/>
        </p:nvPicPr>
        <p:blipFill>
          <a:blip r:embed="rId5"/>
          <a:stretch>
            <a:fillRect/>
          </a:stretch>
        </p:blipFill>
        <p:spPr>
          <a:xfrm>
            <a:off x="16022162" y="7316506"/>
            <a:ext cx="6427068" cy="5033248"/>
          </a:xfrm>
          <a:prstGeom prst="rect">
            <a:avLst/>
          </a:prstGeom>
        </p:spPr>
      </p:pic>
    </p:spTree>
    <p:extLst>
      <p:ext uri="{BB962C8B-B14F-4D97-AF65-F5344CB8AC3E}">
        <p14:creationId xmlns:p14="http://schemas.microsoft.com/office/powerpoint/2010/main" val="2241832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9DC8C92-6D36-5CBE-51EB-3C23254DD0CD}"/>
              </a:ext>
            </a:extLst>
          </p:cNvPr>
          <p:cNvSpPr>
            <a:spLocks noGrp="1"/>
          </p:cNvSpPr>
          <p:nvPr>
            <p:ph type="dt" sz="half" idx="10"/>
          </p:nvPr>
        </p:nvSpPr>
        <p:spPr>
          <a:xfrm>
            <a:off x="1837692" y="12685145"/>
            <a:ext cx="3053396" cy="185482"/>
          </a:xfrm>
        </p:spPr>
        <p:txBody>
          <a:bodyPr vert="horz" lIns="0" tIns="0" rIns="0" bIns="0" rtlCol="0" anchor="ctr">
            <a:normAutofit/>
          </a:bodyPr>
          <a:lstStyle/>
          <a:p>
            <a:pPr>
              <a:lnSpc>
                <a:spcPct val="90000"/>
              </a:lnSpc>
              <a:spcAft>
                <a:spcPts val="600"/>
              </a:spcAft>
            </a:pPr>
            <a:fld id="{56665885-AEBB-488A-9477-9B36DE8C8005}" type="datetime4">
              <a:rPr lang="de-CH" sz="1200" smtClean="0"/>
              <a:pPr>
                <a:lnSpc>
                  <a:spcPct val="90000"/>
                </a:lnSpc>
                <a:spcAft>
                  <a:spcPts val="600"/>
                </a:spcAft>
              </a:pPr>
              <a:t>16. Juli 2025</a:t>
            </a:fld>
            <a:endParaRPr lang="en-US" sz="1200"/>
          </a:p>
        </p:txBody>
      </p:sp>
      <p:sp>
        <p:nvSpPr>
          <p:cNvPr id="4" name="Fußzeilenplatzhalter 3">
            <a:extLst>
              <a:ext uri="{FF2B5EF4-FFF2-40B4-BE49-F238E27FC236}">
                <a16:creationId xmlns:a16="http://schemas.microsoft.com/office/drawing/2014/main" id="{7BDAF10C-7DCC-0436-AB87-3461D886EDDD}"/>
              </a:ext>
            </a:extLst>
          </p:cNvPr>
          <p:cNvSpPr>
            <a:spLocks noGrp="1"/>
          </p:cNvSpPr>
          <p:nvPr>
            <p:ph type="ftr" sz="quarter" idx="11"/>
          </p:nvPr>
        </p:nvSpPr>
        <p:spPr>
          <a:xfrm>
            <a:off x="20330819" y="12685145"/>
            <a:ext cx="3053396" cy="185482"/>
          </a:xfrm>
        </p:spPr>
        <p:txBody>
          <a:bodyPr vert="horz" lIns="0" tIns="0" rIns="0" bIns="0" rtlCol="0" anchor="ctr">
            <a:normAutofit/>
          </a:bodyPr>
          <a:lstStyle/>
          <a:p>
            <a:pPr>
              <a:lnSpc>
                <a:spcPct val="90000"/>
              </a:lnSpc>
              <a:spcAft>
                <a:spcPts val="600"/>
              </a:spcAft>
            </a:pPr>
            <a:r>
              <a:rPr lang="de-CH" sz="1200" kern="1200">
                <a:latin typeface="+mn-lt"/>
                <a:ea typeface="+mn-ea"/>
                <a:cs typeface="+mn-cs"/>
              </a:rPr>
              <a:t>Seite </a:t>
            </a:r>
            <a:fld id="{86B585F8-2033-43C0-8CDE-307184B088E2}" type="slidenum">
              <a:rPr lang="de-CH" sz="1200" kern="1200">
                <a:latin typeface="+mn-lt"/>
                <a:ea typeface="+mn-ea"/>
                <a:cs typeface="+mn-cs"/>
              </a:rPr>
              <a:pPr>
                <a:lnSpc>
                  <a:spcPct val="90000"/>
                </a:lnSpc>
                <a:spcAft>
                  <a:spcPts val="600"/>
                </a:spcAft>
              </a:pPr>
              <a:t>5</a:t>
            </a:fld>
            <a:endParaRPr lang="de-CH" sz="1200" kern="1200">
              <a:latin typeface="+mn-lt"/>
              <a:ea typeface="+mn-ea"/>
              <a:cs typeface="+mn-cs"/>
            </a:endParaRPr>
          </a:p>
        </p:txBody>
      </p:sp>
      <p:sp>
        <p:nvSpPr>
          <p:cNvPr id="6" name="Textfeld 5">
            <a:extLst>
              <a:ext uri="{FF2B5EF4-FFF2-40B4-BE49-F238E27FC236}">
                <a16:creationId xmlns:a16="http://schemas.microsoft.com/office/drawing/2014/main" id="{B6D8FE34-3F91-BFE0-3DB7-1C2B4F09F5B4}"/>
              </a:ext>
            </a:extLst>
          </p:cNvPr>
          <p:cNvSpPr txBox="1"/>
          <p:nvPr/>
        </p:nvSpPr>
        <p:spPr>
          <a:xfrm>
            <a:off x="1003300" y="2981298"/>
            <a:ext cx="9100262" cy="8702677"/>
          </a:xfrm>
          <a:prstGeom prst="rect">
            <a:avLst/>
          </a:prstGeom>
        </p:spPr>
        <p:txBody>
          <a:bodyPr vert="horz" lIns="0" tIns="0" rIns="0" bIns="0" rtlCol="0">
            <a:normAutofit/>
          </a:bodyPr>
          <a:lstStyle/>
          <a:p>
            <a:pPr marL="342900" indent="-342900" defTabSz="1828800">
              <a:lnSpc>
                <a:spcPct val="110000"/>
              </a:lnSpc>
              <a:spcBef>
                <a:spcPts val="2000"/>
              </a:spcBef>
              <a:buFont typeface="Symbol" panose="05050102010706020507" pitchFamily="18" charset="2"/>
              <a:buChar char="-"/>
            </a:pPr>
            <a:r>
              <a:rPr lang="en-US" sz="2800" dirty="0"/>
              <a:t>Was </a:t>
            </a:r>
            <a:r>
              <a:rPr lang="en-US" sz="2800" dirty="0" err="1"/>
              <a:t>soll</a:t>
            </a:r>
            <a:r>
              <a:rPr lang="en-US" sz="2800" dirty="0"/>
              <a:t> </a:t>
            </a:r>
            <a:r>
              <a:rPr lang="en-US" sz="2800" dirty="0" err="1"/>
              <a:t>hier</a:t>
            </a:r>
            <a:r>
              <a:rPr lang="en-US" sz="2800" dirty="0"/>
              <a:t> </a:t>
            </a:r>
            <a:r>
              <a:rPr lang="en-US" sz="2800" dirty="0" err="1"/>
              <a:t>entstehen</a:t>
            </a:r>
            <a:r>
              <a:rPr lang="en-US" sz="2800" dirty="0"/>
              <a:t>? </a:t>
            </a:r>
            <a:r>
              <a:rPr lang="en-US" sz="2800" dirty="0" err="1"/>
              <a:t>Welche</a:t>
            </a:r>
            <a:r>
              <a:rPr lang="en-US" sz="2800" dirty="0"/>
              <a:t> </a:t>
            </a:r>
            <a:r>
              <a:rPr lang="en-US" sz="2800" dirty="0" err="1"/>
              <a:t>Nutzungen</a:t>
            </a:r>
            <a:r>
              <a:rPr lang="en-US" sz="2800" dirty="0"/>
              <a:t> </a:t>
            </a:r>
            <a:r>
              <a:rPr lang="en-US" sz="2800" dirty="0" err="1"/>
              <a:t>bringen</a:t>
            </a:r>
            <a:r>
              <a:rPr lang="en-US" sz="2800" dirty="0"/>
              <a:t> </a:t>
            </a:r>
            <a:r>
              <a:rPr lang="en-US" sz="2800" dirty="0" err="1"/>
              <a:t>neues</a:t>
            </a:r>
            <a:r>
              <a:rPr lang="en-US" sz="2800" dirty="0"/>
              <a:t> Leben ins Zentrum? </a:t>
            </a:r>
          </a:p>
          <a:p>
            <a:pPr marL="342900" indent="-342900" defTabSz="1828800">
              <a:lnSpc>
                <a:spcPct val="110000"/>
              </a:lnSpc>
              <a:spcBef>
                <a:spcPts val="2000"/>
              </a:spcBef>
              <a:buFont typeface="Symbol" panose="05050102010706020507" pitchFamily="18" charset="2"/>
              <a:buChar char="-"/>
            </a:pPr>
            <a:r>
              <a:rPr lang="en-US" sz="2800" dirty="0" err="1"/>
              <a:t>Welche</a:t>
            </a:r>
            <a:r>
              <a:rPr lang="en-US" sz="2800" dirty="0"/>
              <a:t> </a:t>
            </a:r>
            <a:r>
              <a:rPr lang="en-US" sz="2800" dirty="0" err="1"/>
              <a:t>zukünftigen</a:t>
            </a:r>
            <a:r>
              <a:rPr lang="en-US" sz="2800" dirty="0"/>
              <a:t> </a:t>
            </a:r>
            <a:r>
              <a:rPr lang="en-US" sz="2800" dirty="0" err="1"/>
              <a:t>Nutzungen</a:t>
            </a:r>
            <a:r>
              <a:rPr lang="en-US" sz="2800" dirty="0"/>
              <a:t> </a:t>
            </a:r>
            <a:r>
              <a:rPr lang="en-US" sz="2800" dirty="0" err="1"/>
              <a:t>sind</a:t>
            </a:r>
            <a:r>
              <a:rPr lang="en-US" sz="2800" dirty="0"/>
              <a:t> </a:t>
            </a:r>
            <a:r>
              <a:rPr lang="en-US" sz="2800" dirty="0" err="1"/>
              <a:t>sinnvoll</a:t>
            </a:r>
            <a:r>
              <a:rPr lang="en-US" sz="2800" dirty="0"/>
              <a:t> und </a:t>
            </a:r>
            <a:r>
              <a:rPr lang="en-US" sz="2800" dirty="0" err="1"/>
              <a:t>passen</a:t>
            </a:r>
            <a:r>
              <a:rPr lang="en-US" sz="2800" dirty="0"/>
              <a:t> </a:t>
            </a:r>
            <a:r>
              <a:rPr lang="en-US" sz="2800" dirty="0" err="1"/>
              <a:t>zu</a:t>
            </a:r>
            <a:r>
              <a:rPr lang="en-US" sz="2800" dirty="0"/>
              <a:t> Schwyz? </a:t>
            </a:r>
            <a:r>
              <a:rPr lang="en-US" sz="2800" dirty="0" err="1"/>
              <a:t>W</a:t>
            </a:r>
            <a:r>
              <a:rPr lang="en-US" sz="2800" i="0" u="none" strike="noStrike" baseline="0" dirty="0" err="1"/>
              <a:t>elchen</a:t>
            </a:r>
            <a:r>
              <a:rPr lang="en-US" sz="2800" i="0" u="none" strike="noStrike" baseline="0" dirty="0"/>
              <a:t> </a:t>
            </a:r>
            <a:r>
              <a:rPr lang="en-US" sz="2800" i="0" u="none" strike="noStrike" baseline="0" dirty="0" err="1"/>
              <a:t>Beitrag</a:t>
            </a:r>
            <a:r>
              <a:rPr lang="en-US" sz="2800" i="0" u="none" strike="noStrike" baseline="0" dirty="0"/>
              <a:t> </a:t>
            </a:r>
            <a:r>
              <a:rPr lang="en-US" sz="2800" i="0" u="none" strike="noStrike" baseline="0" dirty="0" err="1"/>
              <a:t>leisten</a:t>
            </a:r>
            <a:r>
              <a:rPr lang="en-US" sz="2800" i="0" u="none" strike="noStrike" baseline="0" dirty="0"/>
              <a:t> </a:t>
            </a:r>
            <a:r>
              <a:rPr lang="en-US" sz="2800" i="0" u="none" strike="noStrike" baseline="0" dirty="0" err="1"/>
              <a:t>diese</a:t>
            </a:r>
            <a:r>
              <a:rPr lang="en-US" sz="2800" i="0" u="none" strike="noStrike" baseline="0" dirty="0"/>
              <a:t> für die </a:t>
            </a:r>
            <a:r>
              <a:rPr lang="en-US" sz="2800" i="0" u="none" strike="noStrike" baseline="0" dirty="0" err="1"/>
              <a:t>Weiterentwicklung</a:t>
            </a:r>
            <a:r>
              <a:rPr lang="en-US" sz="2800" i="0" u="none" strike="noStrike" baseline="0" dirty="0"/>
              <a:t> von Schwyz?</a:t>
            </a:r>
          </a:p>
          <a:p>
            <a:pPr marL="342900" indent="-342900" defTabSz="1828800">
              <a:lnSpc>
                <a:spcPct val="110000"/>
              </a:lnSpc>
              <a:spcBef>
                <a:spcPts val="2000"/>
              </a:spcBef>
              <a:buFont typeface="Symbol" panose="05050102010706020507" pitchFamily="18" charset="2"/>
              <a:buChar char="-"/>
            </a:pPr>
            <a:r>
              <a:rPr lang="en-US" sz="2800" dirty="0"/>
              <a:t> </a:t>
            </a:r>
            <a:r>
              <a:rPr lang="en-US" sz="2800" i="0" u="none" strike="noStrike" baseline="0" dirty="0"/>
              <a:t>Was </a:t>
            </a:r>
            <a:r>
              <a:rPr lang="en-US" sz="2800" i="0" u="none" strike="noStrike" baseline="0" dirty="0" err="1"/>
              <a:t>macht</a:t>
            </a:r>
            <a:r>
              <a:rPr lang="en-US" sz="2800" i="0" u="none" strike="noStrike" baseline="0" dirty="0"/>
              <a:t> die </a:t>
            </a:r>
            <a:r>
              <a:rPr lang="en-US" sz="2800" i="0" u="none" strike="noStrike" baseline="0" dirty="0" err="1"/>
              <a:t>Identität</a:t>
            </a:r>
            <a:r>
              <a:rPr lang="en-US" sz="2800" i="0" u="none" strike="noStrike" baseline="0" dirty="0"/>
              <a:t> des </a:t>
            </a:r>
            <a:r>
              <a:rPr lang="en-US" sz="2800" i="0" u="none" strike="noStrike" baseline="0" dirty="0" err="1"/>
              <a:t>Areals</a:t>
            </a:r>
            <a:r>
              <a:rPr lang="en-US" sz="2800" i="0" u="none" strike="noStrike" baseline="0" dirty="0"/>
              <a:t> </a:t>
            </a:r>
            <a:r>
              <a:rPr lang="en-US" sz="2800" i="0" u="none" strike="noStrike" baseline="0" dirty="0" err="1"/>
              <a:t>aus</a:t>
            </a:r>
            <a:r>
              <a:rPr lang="en-US" sz="2800" i="0" u="none" strike="noStrike" baseline="0" dirty="0"/>
              <a:t>? Wie </a:t>
            </a:r>
            <a:r>
              <a:rPr lang="en-US" sz="2800" i="0" u="none" strike="noStrike" baseline="0" dirty="0" err="1"/>
              <a:t>kann</a:t>
            </a:r>
            <a:r>
              <a:rPr lang="en-US" sz="2800" i="0" u="none" strike="noStrike" baseline="0" dirty="0"/>
              <a:t> das Areal </a:t>
            </a:r>
            <a:r>
              <a:rPr lang="en-US" sz="2800" i="0" u="none" strike="noStrike" baseline="0" dirty="0" err="1"/>
              <a:t>zu</a:t>
            </a:r>
            <a:r>
              <a:rPr lang="en-US" sz="2800" i="0" u="none" strike="noStrike" baseline="0" dirty="0"/>
              <a:t> </a:t>
            </a:r>
            <a:r>
              <a:rPr lang="en-US" sz="2800" i="0" u="none" strike="noStrike" baseline="0" dirty="0" err="1"/>
              <a:t>einem</a:t>
            </a:r>
            <a:r>
              <a:rPr lang="en-US" sz="2800" i="0" u="none" strike="noStrike" baseline="0" dirty="0"/>
              <a:t> </a:t>
            </a:r>
            <a:r>
              <a:rPr lang="en-US" sz="2800" i="0" u="none" strike="noStrike" baseline="0" dirty="0" err="1"/>
              <a:t>neuen</a:t>
            </a:r>
            <a:r>
              <a:rPr lang="en-US" sz="2800" i="0" u="none" strike="noStrike" baseline="0" dirty="0"/>
              <a:t> und </a:t>
            </a:r>
            <a:r>
              <a:rPr lang="en-US" sz="2800" i="0" u="none" strike="noStrike" baseline="0" dirty="0" err="1"/>
              <a:t>attraktiven</a:t>
            </a:r>
            <a:r>
              <a:rPr lang="en-US" sz="2800" i="0" u="none" strike="noStrike" baseline="0" dirty="0"/>
              <a:t> </a:t>
            </a:r>
            <a:r>
              <a:rPr lang="en-US" sz="2800" i="0" u="none" strike="noStrike" baseline="0" dirty="0" err="1"/>
              <a:t>Ortsteil</a:t>
            </a:r>
            <a:r>
              <a:rPr lang="en-US" sz="2800" i="0" u="none" strike="noStrike" baseline="0" dirty="0"/>
              <a:t> </a:t>
            </a:r>
            <a:r>
              <a:rPr lang="en-US" sz="2800" i="0" u="none" strike="noStrike" baseline="0" dirty="0" err="1"/>
              <a:t>vom</a:t>
            </a:r>
            <a:r>
              <a:rPr lang="en-US" sz="2800" i="0" u="none" strike="noStrike" baseline="0" dirty="0"/>
              <a:t> Schwyz </a:t>
            </a:r>
            <a:r>
              <a:rPr lang="en-US" sz="2800" i="0" u="none" strike="noStrike" baseline="0" dirty="0" err="1"/>
              <a:t>transformiert</a:t>
            </a:r>
            <a:r>
              <a:rPr lang="en-US" sz="2800" i="0" u="none" strike="noStrike" baseline="0" dirty="0"/>
              <a:t> </a:t>
            </a:r>
            <a:r>
              <a:rPr lang="en-US" sz="2800" i="0" u="none" strike="noStrike" baseline="0" dirty="0" err="1"/>
              <a:t>werden</a:t>
            </a:r>
            <a:r>
              <a:rPr lang="en-US" sz="2800" i="0" u="none" strike="noStrike" baseline="0" dirty="0"/>
              <a:t>?</a:t>
            </a:r>
          </a:p>
          <a:p>
            <a:pPr marL="342900" indent="-342900" defTabSz="1828800">
              <a:lnSpc>
                <a:spcPct val="110000"/>
              </a:lnSpc>
              <a:spcBef>
                <a:spcPts val="2000"/>
              </a:spcBef>
              <a:buFont typeface="Symbol" panose="05050102010706020507" pitchFamily="18" charset="2"/>
              <a:buChar char="-"/>
            </a:pPr>
            <a:r>
              <a:rPr lang="en-US" sz="2800" i="0" u="none" strike="noStrike" baseline="0" dirty="0"/>
              <a:t>Wie </a:t>
            </a:r>
            <a:r>
              <a:rPr lang="en-US" sz="2800" i="0" u="none" strike="noStrike" baseline="0" dirty="0" err="1"/>
              <a:t>sieht</a:t>
            </a:r>
            <a:r>
              <a:rPr lang="en-US" sz="2800" i="0" u="none" strike="noStrike" baseline="0" dirty="0"/>
              <a:t> </a:t>
            </a:r>
            <a:r>
              <a:rPr lang="en-US" sz="2800" i="0" u="none" strike="noStrike" baseline="0" dirty="0" err="1"/>
              <a:t>ein</a:t>
            </a:r>
            <a:r>
              <a:rPr lang="en-US" sz="2800" i="0" u="none" strike="noStrike" baseline="0" dirty="0"/>
              <a:t> </a:t>
            </a:r>
            <a:r>
              <a:rPr lang="en-US" sz="2800" i="0" u="none" strike="noStrike" baseline="0" dirty="0" err="1"/>
              <a:t>zonenkonformes</a:t>
            </a:r>
            <a:r>
              <a:rPr lang="en-US" sz="2800" i="0" u="none" strike="noStrike" baseline="0" dirty="0"/>
              <a:t> und </a:t>
            </a:r>
            <a:r>
              <a:rPr lang="en-US" sz="2800" i="0" u="none" strike="noStrike" baseline="0" dirty="0" err="1"/>
              <a:t>sich</a:t>
            </a:r>
            <a:r>
              <a:rPr lang="en-US" sz="2800" i="0" u="none" strike="noStrike" baseline="0" dirty="0"/>
              <a:t> </a:t>
            </a:r>
            <a:r>
              <a:rPr lang="en-US" sz="2800" i="0" u="none" strike="noStrike" baseline="0" dirty="0" err="1"/>
              <a:t>städtebaulich</a:t>
            </a:r>
            <a:r>
              <a:rPr lang="en-US" sz="2800" i="0" u="none" strike="noStrike" baseline="0" dirty="0"/>
              <a:t> gut in das </a:t>
            </a:r>
            <a:r>
              <a:rPr lang="en-US" sz="2800" i="0" u="none" strike="noStrike" baseline="0" dirty="0" err="1"/>
              <a:t>Ortsbild</a:t>
            </a:r>
            <a:r>
              <a:rPr lang="en-US" sz="2800" i="0" u="none" strike="noStrike" baseline="0" dirty="0"/>
              <a:t> </a:t>
            </a:r>
            <a:r>
              <a:rPr lang="en-US" sz="2800" i="0" u="none" strike="noStrike" baseline="0" dirty="0" err="1"/>
              <a:t>integrierendes</a:t>
            </a:r>
            <a:r>
              <a:rPr lang="en-US" sz="2800" i="0" u="none" strike="noStrike" baseline="0" dirty="0"/>
              <a:t> </a:t>
            </a:r>
            <a:r>
              <a:rPr lang="en-US" sz="2800" i="0" u="none" strike="noStrike" baseline="0" dirty="0" err="1"/>
              <a:t>Bauvolumen</a:t>
            </a:r>
            <a:r>
              <a:rPr lang="en-US" sz="2800" i="0" u="none" strike="noStrike" baseline="0" dirty="0"/>
              <a:t> </a:t>
            </a:r>
            <a:r>
              <a:rPr lang="en-US" sz="2800" i="0" u="none" strike="noStrike" baseline="0" dirty="0" err="1"/>
              <a:t>aus</a:t>
            </a:r>
            <a:r>
              <a:rPr lang="en-US" sz="2800" i="0" u="none" strike="noStrike" baseline="0" dirty="0"/>
              <a:t>?</a:t>
            </a:r>
          </a:p>
          <a:p>
            <a:pPr marL="342900" indent="-342900" defTabSz="1828800">
              <a:lnSpc>
                <a:spcPct val="110000"/>
              </a:lnSpc>
              <a:spcBef>
                <a:spcPts val="2000"/>
              </a:spcBef>
              <a:buFont typeface="Symbol" panose="05050102010706020507" pitchFamily="18" charset="2"/>
              <a:buChar char="-"/>
            </a:pPr>
            <a:r>
              <a:rPr lang="en-US" sz="2800" i="0" u="none" strike="noStrike" baseline="0" dirty="0"/>
              <a:t>Was </a:t>
            </a:r>
            <a:r>
              <a:rPr lang="en-US" sz="2800" i="0" u="none" strike="noStrike" baseline="0" dirty="0" err="1"/>
              <a:t>sind</a:t>
            </a:r>
            <a:r>
              <a:rPr lang="en-US" sz="2800" i="0" u="none" strike="noStrike" baseline="0" dirty="0"/>
              <a:t> die </a:t>
            </a:r>
            <a:r>
              <a:rPr lang="en-US" sz="2800" i="0" u="none" strike="noStrike" baseline="0" dirty="0" err="1"/>
              <a:t>Gestaltungsmöglichkeiten</a:t>
            </a:r>
            <a:r>
              <a:rPr lang="en-US" sz="2800" i="0" u="none" strike="noStrike" baseline="0" dirty="0"/>
              <a:t> für </a:t>
            </a:r>
            <a:r>
              <a:rPr lang="en-US" sz="2800" i="0" u="none" strike="noStrike" baseline="0" dirty="0" err="1"/>
              <a:t>Zwischenräume</a:t>
            </a:r>
            <a:r>
              <a:rPr lang="en-US" sz="2800" i="0" u="none" strike="noStrike" baseline="0" dirty="0"/>
              <a:t> </a:t>
            </a:r>
            <a:r>
              <a:rPr lang="en-US" sz="2800" i="0" u="none" strike="noStrike" baseline="0" dirty="0" err="1"/>
              <a:t>zwischen</a:t>
            </a:r>
            <a:r>
              <a:rPr lang="en-US" sz="2800" i="0" u="none" strike="noStrike" baseline="0" dirty="0"/>
              <a:t> </a:t>
            </a:r>
            <a:r>
              <a:rPr lang="en-US" sz="2800" i="0" u="none" strike="noStrike" baseline="0" dirty="0" err="1"/>
              <a:t>Gebäude</a:t>
            </a:r>
            <a:r>
              <a:rPr lang="en-US" sz="2800" i="0" u="none" strike="noStrike" baseline="0" dirty="0"/>
              <a:t> und Strasse?</a:t>
            </a:r>
          </a:p>
          <a:p>
            <a:pPr defTabSz="1828800">
              <a:lnSpc>
                <a:spcPct val="110000"/>
              </a:lnSpc>
              <a:spcBef>
                <a:spcPts val="2000"/>
              </a:spcBef>
            </a:pPr>
            <a:endParaRPr lang="en-US" sz="2300" b="1" dirty="0"/>
          </a:p>
          <a:p>
            <a:pPr defTabSz="1828800">
              <a:lnSpc>
                <a:spcPct val="110000"/>
              </a:lnSpc>
              <a:spcBef>
                <a:spcPts val="2000"/>
              </a:spcBef>
            </a:pPr>
            <a:endParaRPr lang="en-US" sz="2300" dirty="0"/>
          </a:p>
        </p:txBody>
      </p:sp>
      <p:pic>
        <p:nvPicPr>
          <p:cNvPr id="7" name="Inhaltsplatzhalter 6" descr="Ein Bild, das Text, Screenshot enthält.&#10;&#10;KI-generierte Inhalte können fehlerhaft sein.">
            <a:extLst>
              <a:ext uri="{FF2B5EF4-FFF2-40B4-BE49-F238E27FC236}">
                <a16:creationId xmlns:a16="http://schemas.microsoft.com/office/drawing/2014/main" id="{01159879-9AD6-F13B-DD96-C862392DEEE4}"/>
              </a:ext>
            </a:extLst>
          </p:cNvPr>
          <p:cNvPicPr>
            <a:picLocks noChangeAspect="1"/>
          </p:cNvPicPr>
          <p:nvPr/>
        </p:nvPicPr>
        <p:blipFill>
          <a:blip r:embed="rId3"/>
          <a:srcRect t="18667" b="976"/>
          <a:stretch>
            <a:fillRect/>
          </a:stretch>
        </p:blipFill>
        <p:spPr>
          <a:xfrm>
            <a:off x="10103562" y="2841637"/>
            <a:ext cx="14280438" cy="8032725"/>
          </a:xfrm>
          <a:prstGeom prst="rect">
            <a:avLst/>
          </a:prstGeom>
          <a:noFill/>
        </p:spPr>
      </p:pic>
      <p:sp>
        <p:nvSpPr>
          <p:cNvPr id="2" name="Titel 1">
            <a:extLst>
              <a:ext uri="{FF2B5EF4-FFF2-40B4-BE49-F238E27FC236}">
                <a16:creationId xmlns:a16="http://schemas.microsoft.com/office/drawing/2014/main" id="{ACF28FAB-3EFF-7743-CBED-8FEC0F962C0F}"/>
              </a:ext>
            </a:extLst>
          </p:cNvPr>
          <p:cNvSpPr>
            <a:spLocks noGrp="1"/>
          </p:cNvSpPr>
          <p:nvPr>
            <p:ph type="title"/>
          </p:nvPr>
        </p:nvSpPr>
        <p:spPr>
          <a:xfrm>
            <a:off x="1003300" y="1030855"/>
            <a:ext cx="20570825" cy="949274"/>
          </a:xfrm>
        </p:spPr>
        <p:txBody>
          <a:bodyPr vert="horz" lIns="0" tIns="0" rIns="0" bIns="0" rtlCol="0" anchor="b">
            <a:normAutofit/>
          </a:bodyPr>
          <a:lstStyle/>
          <a:p>
            <a:pPr>
              <a:lnSpc>
                <a:spcPct val="100000"/>
              </a:lnSpc>
            </a:pPr>
            <a:r>
              <a:rPr lang="de-CH" sz="4400" dirty="0"/>
              <a:t>Zu Beginn: Fragen, Fragen, Fragen</a:t>
            </a:r>
            <a:r>
              <a:rPr lang="de-CH" dirty="0"/>
              <a:t>…</a:t>
            </a:r>
          </a:p>
        </p:txBody>
      </p:sp>
    </p:spTree>
    <p:extLst>
      <p:ext uri="{BB962C8B-B14F-4D97-AF65-F5344CB8AC3E}">
        <p14:creationId xmlns:p14="http://schemas.microsoft.com/office/powerpoint/2010/main" val="169544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92A05-CEE6-C96C-1389-ABC0158346B4}"/>
            </a:ext>
          </a:extLst>
        </p:cNvPr>
        <p:cNvGrpSpPr/>
        <p:nvPr/>
      </p:nvGrpSpPr>
      <p:grpSpPr>
        <a:xfrm>
          <a:off x="0" y="0"/>
          <a:ext cx="0" cy="0"/>
          <a:chOff x="0" y="0"/>
          <a:chExt cx="0" cy="0"/>
        </a:xfrm>
      </p:grpSpPr>
      <p:grpSp>
        <p:nvGrpSpPr>
          <p:cNvPr id="9218" name="Group 236">
            <a:extLst>
              <a:ext uri="{FF2B5EF4-FFF2-40B4-BE49-F238E27FC236}">
                <a16:creationId xmlns:a16="http://schemas.microsoft.com/office/drawing/2014/main" id="{8FCD5C30-52CF-32FF-7AF8-1DE17CD2E3FA}"/>
              </a:ext>
            </a:extLst>
          </p:cNvPr>
          <p:cNvGrpSpPr>
            <a:grpSpLocks/>
          </p:cNvGrpSpPr>
          <p:nvPr/>
        </p:nvGrpSpPr>
        <p:grpSpPr bwMode="auto">
          <a:xfrm>
            <a:off x="7727950" y="838201"/>
            <a:ext cx="8928100" cy="8645526"/>
            <a:chOff x="0" y="0"/>
            <a:chExt cx="6348871" cy="6145671"/>
          </a:xfrm>
        </p:grpSpPr>
        <p:sp>
          <p:nvSpPr>
            <p:cNvPr id="234" name="Shape 234">
              <a:extLst>
                <a:ext uri="{FF2B5EF4-FFF2-40B4-BE49-F238E27FC236}">
                  <a16:creationId xmlns:a16="http://schemas.microsoft.com/office/drawing/2014/main" id="{DAA1E1BF-0D9F-ED98-61E7-46D8B2C29103}"/>
                </a:ext>
              </a:extLst>
            </p:cNvPr>
            <p:cNvSpPr/>
            <p:nvPr/>
          </p:nvSpPr>
          <p:spPr>
            <a:xfrm>
              <a:off x="0" y="0"/>
              <a:ext cx="6348871" cy="61456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lumMod val="50000"/>
              </a:schemeClr>
            </a:solidFill>
            <a:ln w="57150" cap="flat">
              <a:solidFill>
                <a:srgbClr val="FFFFFF"/>
              </a:solidFill>
              <a:prstDash val="solid"/>
              <a:round/>
            </a:ln>
            <a:effectLst/>
          </p:spPr>
          <p:txBody>
            <a:bodyPr lIns="0" tIns="0" rIns="0" bIns="0" anchor="ctr"/>
            <a:lstStyle/>
            <a:p>
              <a:pPr marL="81276" marR="81276" defTabSz="1821592">
                <a:defRPr sz="2400">
                  <a:uFill>
                    <a:solidFill/>
                  </a:uFill>
                  <a:latin typeface="Arial"/>
                  <a:ea typeface="Arial"/>
                  <a:cs typeface="Arial"/>
                  <a:sym typeface="Arial"/>
                </a:defRPr>
              </a:pPr>
              <a:endParaRPr sz="3400">
                <a:uFill>
                  <a:solidFill/>
                </a:uFill>
                <a:latin typeface="Arial"/>
                <a:ea typeface="Arial"/>
                <a:cs typeface="Arial"/>
                <a:sym typeface="Arial"/>
              </a:endParaRPr>
            </a:p>
          </p:txBody>
        </p:sp>
        <p:sp>
          <p:nvSpPr>
            <p:cNvPr id="9221" name="Shape 235">
              <a:extLst>
                <a:ext uri="{FF2B5EF4-FFF2-40B4-BE49-F238E27FC236}">
                  <a16:creationId xmlns:a16="http://schemas.microsoft.com/office/drawing/2014/main" id="{601C1B0C-5778-E72A-DF3A-49A8A72F2410}"/>
                </a:ext>
              </a:extLst>
            </p:cNvPr>
            <p:cNvSpPr>
              <a:spLocks noChangeArrowheads="1"/>
            </p:cNvSpPr>
            <p:nvPr/>
          </p:nvSpPr>
          <p:spPr bwMode="auto">
            <a:xfrm>
              <a:off x="2001465" y="493580"/>
              <a:ext cx="2345941" cy="516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76200" tIns="76200" rIns="76200" bIns="76200" anchor="ctr">
              <a:spAutoFit/>
            </a:bodyPr>
            <a:lstStyle>
              <a:lvl1pPr marL="38100" defTabSz="909638">
                <a:buChar char="-"/>
                <a:defRPr sz="1600">
                  <a:solidFill>
                    <a:schemeClr val="tx1"/>
                  </a:solidFill>
                  <a:latin typeface="Verdana" panose="020B0604030504040204" pitchFamily="34" charset="0"/>
                  <a:ea typeface="MS PGothic" panose="020B0600070205080204" pitchFamily="34" charset="-128"/>
                </a:defRPr>
              </a:lvl1pPr>
              <a:lvl2pPr marL="742950" indent="-285750" defTabSz="909638">
                <a:buChar char="-"/>
                <a:defRPr sz="1600">
                  <a:solidFill>
                    <a:schemeClr val="tx1"/>
                  </a:solidFill>
                  <a:latin typeface="Verdana" panose="020B0604030504040204" pitchFamily="34" charset="0"/>
                  <a:ea typeface="MS PGothic" panose="020B0600070205080204" pitchFamily="34" charset="-128"/>
                </a:defRPr>
              </a:lvl2pPr>
              <a:lvl3pPr marL="1143000" indent="-228600" defTabSz="909638">
                <a:buChar char="-"/>
                <a:defRPr sz="1600">
                  <a:solidFill>
                    <a:schemeClr val="tx1"/>
                  </a:solidFill>
                  <a:latin typeface="Verdana" panose="020B0604030504040204" pitchFamily="34" charset="0"/>
                  <a:ea typeface="MS PGothic" panose="020B0600070205080204" pitchFamily="34" charset="-128"/>
                </a:defRPr>
              </a:lvl3pPr>
              <a:lvl4pPr marL="1600200" indent="-228600" defTabSz="909638">
                <a:buChar char="-"/>
                <a:defRPr sz="1600">
                  <a:solidFill>
                    <a:schemeClr val="tx1"/>
                  </a:solidFill>
                  <a:latin typeface="Verdana" panose="020B0604030504040204" pitchFamily="34" charset="0"/>
                  <a:ea typeface="MS PGothic" panose="020B0600070205080204" pitchFamily="34" charset="-128"/>
                </a:defRPr>
              </a:lvl4pPr>
              <a:lvl5pPr marL="2057400" indent="-228600" defTabSz="909638">
                <a:buChar char="-"/>
                <a:defRPr sz="1600">
                  <a:solidFill>
                    <a:schemeClr val="tx1"/>
                  </a:solidFill>
                  <a:latin typeface="Verdana" panose="020B0604030504040204" pitchFamily="34" charset="0"/>
                  <a:ea typeface="MS PGothic" panose="020B0600070205080204" pitchFamily="34" charset="-128"/>
                </a:defRPr>
              </a:lvl5pPr>
              <a:lvl6pPr marL="25146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6pPr>
              <a:lvl7pPr marL="29718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7pPr>
              <a:lvl8pPr marL="34290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8pPr>
              <a:lvl9pPr marL="38862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9pPr>
            </a:lstStyle>
            <a:p>
              <a:pPr algn="ctr" eaLnBrk="1" hangingPunct="1">
                <a:buClr>
                  <a:srgbClr val="FFFFFF"/>
                </a:buClr>
                <a:buFontTx/>
                <a:buNone/>
              </a:pPr>
              <a:r>
                <a:rPr lang="de-DE" altLang="de-DE" sz="46200" dirty="0">
                  <a:solidFill>
                    <a:srgbClr val="FFFFFF"/>
                  </a:solidFill>
                  <a:latin typeface="Trebuchet MS" panose="020B0603020202020204" pitchFamily="34" charset="0"/>
                  <a:sym typeface="Trebuchet MS" panose="020B0603020202020204" pitchFamily="34" charset="0"/>
                </a:rPr>
                <a:t>2</a:t>
              </a:r>
            </a:p>
          </p:txBody>
        </p:sp>
      </p:grpSp>
      <p:sp>
        <p:nvSpPr>
          <p:cNvPr id="9219" name="Shape 237">
            <a:extLst>
              <a:ext uri="{FF2B5EF4-FFF2-40B4-BE49-F238E27FC236}">
                <a16:creationId xmlns:a16="http://schemas.microsoft.com/office/drawing/2014/main" id="{77CBE5AB-BBEF-2B0C-A08A-155FC0425C63}"/>
              </a:ext>
            </a:extLst>
          </p:cNvPr>
          <p:cNvSpPr>
            <a:spLocks noChangeArrowheads="1"/>
          </p:cNvSpPr>
          <p:nvPr/>
        </p:nvSpPr>
        <p:spPr bwMode="auto">
          <a:xfrm>
            <a:off x="5768475" y="10613692"/>
            <a:ext cx="13750926" cy="61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marL="39688" defTabSz="909638">
              <a:buChar char="-"/>
              <a:defRPr sz="1600">
                <a:solidFill>
                  <a:schemeClr val="tx1"/>
                </a:solidFill>
                <a:latin typeface="Verdana" panose="020B0604030504040204" pitchFamily="34" charset="0"/>
                <a:ea typeface="MS PGothic" panose="020B0600070205080204" pitchFamily="34" charset="-128"/>
              </a:defRPr>
            </a:lvl1pPr>
            <a:lvl2pPr marL="742950" indent="-285750" defTabSz="909638">
              <a:buChar char="-"/>
              <a:defRPr sz="1600">
                <a:solidFill>
                  <a:schemeClr val="tx1"/>
                </a:solidFill>
                <a:latin typeface="Verdana" panose="020B0604030504040204" pitchFamily="34" charset="0"/>
                <a:ea typeface="MS PGothic" panose="020B0600070205080204" pitchFamily="34" charset="-128"/>
              </a:defRPr>
            </a:lvl2pPr>
            <a:lvl3pPr marL="1143000" indent="-228600" defTabSz="909638">
              <a:buChar char="-"/>
              <a:defRPr sz="1600">
                <a:solidFill>
                  <a:schemeClr val="tx1"/>
                </a:solidFill>
                <a:latin typeface="Verdana" panose="020B0604030504040204" pitchFamily="34" charset="0"/>
                <a:ea typeface="MS PGothic" panose="020B0600070205080204" pitchFamily="34" charset="-128"/>
              </a:defRPr>
            </a:lvl3pPr>
            <a:lvl4pPr marL="1600200" indent="-228600" defTabSz="909638">
              <a:buChar char="-"/>
              <a:defRPr sz="1600">
                <a:solidFill>
                  <a:schemeClr val="tx1"/>
                </a:solidFill>
                <a:latin typeface="Verdana" panose="020B0604030504040204" pitchFamily="34" charset="0"/>
                <a:ea typeface="MS PGothic" panose="020B0600070205080204" pitchFamily="34" charset="-128"/>
              </a:defRPr>
            </a:lvl4pPr>
            <a:lvl5pPr marL="2057400" indent="-228600" defTabSz="909638">
              <a:buChar char="-"/>
              <a:defRPr sz="1600">
                <a:solidFill>
                  <a:schemeClr val="tx1"/>
                </a:solidFill>
                <a:latin typeface="Verdana" panose="020B0604030504040204" pitchFamily="34" charset="0"/>
                <a:ea typeface="MS PGothic" panose="020B0600070205080204" pitchFamily="34" charset="-128"/>
              </a:defRPr>
            </a:lvl5pPr>
            <a:lvl6pPr marL="25146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6pPr>
            <a:lvl7pPr marL="29718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7pPr>
            <a:lvl8pPr marL="34290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8pPr>
            <a:lvl9pPr marL="3886200" indent="-228600" defTabSz="909638" eaLnBrk="0" fontAlgn="base" hangingPunct="0">
              <a:spcBef>
                <a:spcPct val="0"/>
              </a:spcBef>
              <a:spcAft>
                <a:spcPct val="0"/>
              </a:spcAft>
              <a:buChar char="-"/>
              <a:defRPr sz="1600">
                <a:solidFill>
                  <a:schemeClr val="tx1"/>
                </a:solidFill>
                <a:latin typeface="Verdana" panose="020B0604030504040204" pitchFamily="34" charset="0"/>
                <a:ea typeface="MS PGothic" panose="020B0600070205080204" pitchFamily="34" charset="-128"/>
              </a:defRPr>
            </a:lvl9pPr>
          </a:lstStyle>
          <a:p>
            <a:pPr algn="ctr" defTabSz="1828800">
              <a:lnSpc>
                <a:spcPct val="110000"/>
              </a:lnSpc>
              <a:spcBef>
                <a:spcPct val="0"/>
              </a:spcBef>
              <a:buNone/>
            </a:pPr>
            <a:r>
              <a:rPr lang="de-DE" altLang="de-DE" sz="4000" b="1" dirty="0">
                <a:solidFill>
                  <a:schemeClr val="accent1">
                    <a:lumMod val="50000"/>
                  </a:schemeClr>
                </a:solidFill>
                <a:latin typeface="+mj-lt"/>
                <a:ea typeface="+mj-ea"/>
                <a:cs typeface="+mj-cs"/>
              </a:rPr>
              <a:t>Sozialräumliche Entwicklung</a:t>
            </a:r>
          </a:p>
        </p:txBody>
      </p:sp>
    </p:spTree>
    <p:extLst>
      <p:ext uri="{BB962C8B-B14F-4D97-AF65-F5344CB8AC3E}">
        <p14:creationId xmlns:p14="http://schemas.microsoft.com/office/powerpoint/2010/main" val="158980124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a:extLst>
              <a:ext uri="{FF2B5EF4-FFF2-40B4-BE49-F238E27FC236}">
                <a16:creationId xmlns:a16="http://schemas.microsoft.com/office/drawing/2014/main" id="{462C42F5-2F97-6D8E-71FB-7CA5F3C8A3CC}"/>
              </a:ext>
            </a:extLst>
          </p:cNvPr>
          <p:cNvSpPr>
            <a:spLocks noGrp="1" noChangeArrowheads="1"/>
          </p:cNvSpPr>
          <p:nvPr>
            <p:ph type="title" idx="4294967295"/>
          </p:nvPr>
        </p:nvSpPr>
        <p:spPr>
          <a:xfrm>
            <a:off x="1250949" y="914038"/>
            <a:ext cx="20224387" cy="1730376"/>
          </a:xfrm>
        </p:spPr>
        <p:txBody>
          <a:bodyPr/>
          <a:lstStyle/>
          <a:p>
            <a:r>
              <a:rPr lang="de-CH" altLang="de-DE" dirty="0"/>
              <a:t>Sozialräumlich ausgerichtete Gemeinde- und Quartierentwicklung</a:t>
            </a:r>
          </a:p>
        </p:txBody>
      </p:sp>
      <p:pic>
        <p:nvPicPr>
          <p:cNvPr id="61443" name="Picture 2">
            <a:extLst>
              <a:ext uri="{FF2B5EF4-FFF2-40B4-BE49-F238E27FC236}">
                <a16:creationId xmlns:a16="http://schemas.microsoft.com/office/drawing/2014/main" id="{BF6DCB01-BF6B-2B5E-4F4E-D01F770B3DF4}"/>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683930" y="3208336"/>
            <a:ext cx="12455523" cy="8307297"/>
          </a:xfrm>
        </p:spPr>
      </p:pic>
      <p:sp>
        <p:nvSpPr>
          <p:cNvPr id="55301" name="Textfeld 4">
            <a:extLst>
              <a:ext uri="{FF2B5EF4-FFF2-40B4-BE49-F238E27FC236}">
                <a16:creationId xmlns:a16="http://schemas.microsoft.com/office/drawing/2014/main" id="{C59008CA-A679-9860-4A2D-853E5C98008F}"/>
              </a:ext>
            </a:extLst>
          </p:cNvPr>
          <p:cNvSpPr txBox="1">
            <a:spLocks noChangeArrowheads="1"/>
          </p:cNvSpPr>
          <p:nvPr/>
        </p:nvSpPr>
        <p:spPr bwMode="auto">
          <a:xfrm>
            <a:off x="14851833" y="8591756"/>
            <a:ext cx="7848237" cy="2923877"/>
          </a:xfrm>
          <a:prstGeom prst="rect">
            <a:avLst/>
          </a:prstGeom>
          <a:noFill/>
          <a:ln>
            <a:noFill/>
          </a:ln>
        </p:spPr>
        <p:txBody>
          <a:bodyPr wrap="square">
            <a:spAutoFit/>
          </a:bodyPr>
          <a:lstStyle>
            <a:lvl1pPr>
              <a:defRPr sz="2200">
                <a:solidFill>
                  <a:schemeClr val="tx1"/>
                </a:solidFill>
                <a:latin typeface="Verdana" panose="020B0604030504040204" pitchFamily="34" charset="0"/>
                <a:ea typeface="MS PGothic" panose="020B0600070205080204" pitchFamily="34" charset="-128"/>
              </a:defRPr>
            </a:lvl1pPr>
            <a:lvl2pPr marL="742950" indent="-285750">
              <a:defRPr sz="2200">
                <a:solidFill>
                  <a:schemeClr val="tx1"/>
                </a:solidFill>
                <a:latin typeface="Verdana" panose="020B0604030504040204" pitchFamily="34" charset="0"/>
                <a:ea typeface="MS PGothic" panose="020B0600070205080204" pitchFamily="34" charset="-128"/>
              </a:defRPr>
            </a:lvl2pPr>
            <a:lvl3pPr marL="1143000" indent="-228600">
              <a:defRPr sz="2200">
                <a:solidFill>
                  <a:schemeClr val="tx1"/>
                </a:solidFill>
                <a:latin typeface="Verdana" panose="020B0604030504040204" pitchFamily="34" charset="0"/>
                <a:ea typeface="MS PGothic" panose="020B0600070205080204" pitchFamily="34" charset="-128"/>
              </a:defRPr>
            </a:lvl3pPr>
            <a:lvl4pPr marL="1600200" indent="-228600">
              <a:defRPr sz="2200">
                <a:solidFill>
                  <a:schemeClr val="tx1"/>
                </a:solidFill>
                <a:latin typeface="Verdana" panose="020B0604030504040204" pitchFamily="34" charset="0"/>
                <a:ea typeface="MS PGothic" panose="020B0600070205080204" pitchFamily="34" charset="-128"/>
              </a:defRPr>
            </a:lvl4pPr>
            <a:lvl5pPr marL="2057400" indent="-228600">
              <a:defRPr sz="2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defRPr>
            </a:lvl9pPr>
          </a:lstStyle>
          <a:p>
            <a:pPr eaLnBrk="1" hangingPunct="1">
              <a:defRPr/>
            </a:pPr>
            <a:endParaRPr lang="de-CH" altLang="de-DE" sz="2800" dirty="0"/>
          </a:p>
          <a:p>
            <a:pPr eaLnBrk="1" hangingPunct="1">
              <a:defRPr/>
            </a:pPr>
            <a:endParaRPr lang="de-CH" altLang="de-DE" sz="2800" dirty="0"/>
          </a:p>
          <a:p>
            <a:pPr eaLnBrk="1" hangingPunct="1">
              <a:defRPr/>
            </a:pPr>
            <a:r>
              <a:rPr lang="de-CH" altLang="de-DE" sz="3200" dirty="0">
                <a:latin typeface="+mn-lt"/>
              </a:rPr>
              <a:t>Die Gemeinde oder ein Quartier als Sozialraum betrachten, heisst, den Fokus auf die Menschen und ihre Bedürfnisse legen.</a:t>
            </a:r>
          </a:p>
        </p:txBody>
      </p:sp>
      <p:sp>
        <p:nvSpPr>
          <p:cNvPr id="61445" name="Rechteck 5">
            <a:extLst>
              <a:ext uri="{FF2B5EF4-FFF2-40B4-BE49-F238E27FC236}">
                <a16:creationId xmlns:a16="http://schemas.microsoft.com/office/drawing/2014/main" id="{91628848-6ADC-5A5E-E3ED-54F384944750}"/>
              </a:ext>
            </a:extLst>
          </p:cNvPr>
          <p:cNvSpPr>
            <a:spLocks noChangeArrowheads="1"/>
          </p:cNvSpPr>
          <p:nvPr/>
        </p:nvSpPr>
        <p:spPr bwMode="auto">
          <a:xfrm>
            <a:off x="1683929" y="11848722"/>
            <a:ext cx="12455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Verdana" panose="020B0604030504040204" pitchFamily="34" charset="0"/>
                <a:ea typeface="MS PGothic" panose="020B0600070205080204" pitchFamily="34" charset="-128"/>
              </a:defRPr>
            </a:lvl1pPr>
            <a:lvl2pPr marL="742950" indent="-285750">
              <a:defRPr sz="2200">
                <a:solidFill>
                  <a:schemeClr val="tx1"/>
                </a:solidFill>
                <a:latin typeface="Verdana" panose="020B0604030504040204" pitchFamily="34" charset="0"/>
                <a:ea typeface="MS PGothic" panose="020B0600070205080204" pitchFamily="34" charset="-128"/>
              </a:defRPr>
            </a:lvl2pPr>
            <a:lvl3pPr marL="1143000" indent="-228600">
              <a:defRPr sz="2200">
                <a:solidFill>
                  <a:schemeClr val="tx1"/>
                </a:solidFill>
                <a:latin typeface="Verdana" panose="020B0604030504040204" pitchFamily="34" charset="0"/>
                <a:ea typeface="MS PGothic" panose="020B0600070205080204" pitchFamily="34" charset="-128"/>
              </a:defRPr>
            </a:lvl3pPr>
            <a:lvl4pPr marL="1600200" indent="-228600">
              <a:defRPr sz="2200">
                <a:solidFill>
                  <a:schemeClr val="tx1"/>
                </a:solidFill>
                <a:latin typeface="Verdana" panose="020B0604030504040204" pitchFamily="34" charset="0"/>
                <a:ea typeface="MS PGothic" panose="020B0600070205080204" pitchFamily="34" charset="-128"/>
              </a:defRPr>
            </a:lvl4pPr>
            <a:lvl5pPr marL="2057400" indent="-228600">
              <a:defRPr sz="22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defRPr>
            </a:lvl9pPr>
          </a:lstStyle>
          <a:p>
            <a:pPr eaLnBrk="1" hangingPunct="1"/>
            <a:r>
              <a:rPr lang="de-CH" altLang="de-DE" sz="2400" dirty="0"/>
              <a:t>Beispiel Quartierentwicklung Solothurn West: Kinderspionage</a:t>
            </a:r>
          </a:p>
        </p:txBody>
      </p:sp>
      <p:sp>
        <p:nvSpPr>
          <p:cNvPr id="2" name="Datumsplatzhalter 1">
            <a:extLst>
              <a:ext uri="{FF2B5EF4-FFF2-40B4-BE49-F238E27FC236}">
                <a16:creationId xmlns:a16="http://schemas.microsoft.com/office/drawing/2014/main" id="{80B69349-84B8-ECF4-AF91-108B84BEF98F}"/>
              </a:ext>
            </a:extLst>
          </p:cNvPr>
          <p:cNvSpPr txBox="1">
            <a:spLocks/>
          </p:cNvSpPr>
          <p:nvPr/>
        </p:nvSpPr>
        <p:spPr>
          <a:xfrm>
            <a:off x="1837692" y="12685145"/>
            <a:ext cx="3053396" cy="18548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6B4D469-382F-4868-A7AE-CA74C7F1A268}" type="datetime4">
              <a:rPr lang="de-CH" sz="1600" smtClean="0"/>
              <a:pPr/>
              <a:t>16. Juli 2025</a:t>
            </a:fld>
            <a:endParaRPr lang="de-CH" sz="1600" dirty="0"/>
          </a:p>
        </p:txBody>
      </p:sp>
      <p:sp>
        <p:nvSpPr>
          <p:cNvPr id="3" name="Fußzeilenplatzhalter 4">
            <a:extLst>
              <a:ext uri="{FF2B5EF4-FFF2-40B4-BE49-F238E27FC236}">
                <a16:creationId xmlns:a16="http://schemas.microsoft.com/office/drawing/2014/main" id="{4D41DE46-B069-A421-D3CE-6992362AA48B}"/>
              </a:ext>
            </a:extLst>
          </p:cNvPr>
          <p:cNvSpPr txBox="1">
            <a:spLocks/>
          </p:cNvSpPr>
          <p:nvPr/>
        </p:nvSpPr>
        <p:spPr>
          <a:xfrm>
            <a:off x="22298768" y="12685145"/>
            <a:ext cx="1495510" cy="1711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600"/>
              <a:t>Seite </a:t>
            </a:r>
            <a:fld id="{86B585F8-2033-43C0-8CDE-307184B088E2}" type="slidenum">
              <a:rPr lang="de-CH" sz="1600" smtClean="0"/>
              <a:pPr/>
              <a:t>7</a:t>
            </a:fld>
            <a:endParaRPr lang="de-CH"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12FBABA-A710-CA23-840F-962E6EAC0B09}"/>
              </a:ext>
            </a:extLst>
          </p:cNvPr>
          <p:cNvSpPr/>
          <p:nvPr/>
        </p:nvSpPr>
        <p:spPr>
          <a:xfrm>
            <a:off x="18505486" y="2362999"/>
            <a:ext cx="5770244" cy="2514600"/>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defRPr/>
            </a:pPr>
            <a:endParaRPr lang="de-CH" sz="2800" dirty="0"/>
          </a:p>
          <a:p>
            <a:pPr>
              <a:defRPr/>
            </a:pPr>
            <a:r>
              <a:rPr lang="de-CH" sz="2800" b="1" dirty="0"/>
              <a:t>Gebauter Raum</a:t>
            </a:r>
          </a:p>
          <a:p>
            <a:pPr>
              <a:defRPr/>
            </a:pPr>
            <a:r>
              <a:rPr lang="de-CH" sz="2800" dirty="0"/>
              <a:t>materialisierte Dimension des Sozialraums, architektonisch und gestalterisch</a:t>
            </a:r>
          </a:p>
          <a:p>
            <a:pPr>
              <a:defRPr/>
            </a:pPr>
            <a:r>
              <a:rPr lang="de-CH" sz="3200" dirty="0"/>
              <a:t>  </a:t>
            </a:r>
          </a:p>
        </p:txBody>
      </p:sp>
      <p:sp>
        <p:nvSpPr>
          <p:cNvPr id="21" name="Rechteck 20">
            <a:extLst>
              <a:ext uri="{FF2B5EF4-FFF2-40B4-BE49-F238E27FC236}">
                <a16:creationId xmlns:a16="http://schemas.microsoft.com/office/drawing/2014/main" id="{E66E0F9C-1937-B3B8-013A-CD54B4A98CAC}"/>
              </a:ext>
            </a:extLst>
          </p:cNvPr>
          <p:cNvSpPr/>
          <p:nvPr/>
        </p:nvSpPr>
        <p:spPr>
          <a:xfrm>
            <a:off x="1208586" y="10798175"/>
            <a:ext cx="6096000" cy="1295400"/>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defRPr/>
            </a:pPr>
            <a:r>
              <a:rPr lang="de-CH" sz="2800" b="1" dirty="0"/>
              <a:t>Vorgestellter Raum</a:t>
            </a:r>
          </a:p>
          <a:p>
            <a:pPr>
              <a:defRPr/>
            </a:pPr>
            <a:r>
              <a:rPr lang="de-CH" sz="2800" dirty="0"/>
              <a:t>gesellschaftliche und historische Zuschreibungen</a:t>
            </a:r>
          </a:p>
        </p:txBody>
      </p:sp>
      <p:sp>
        <p:nvSpPr>
          <p:cNvPr id="22" name="Rechteck 21">
            <a:extLst>
              <a:ext uri="{FF2B5EF4-FFF2-40B4-BE49-F238E27FC236}">
                <a16:creationId xmlns:a16="http://schemas.microsoft.com/office/drawing/2014/main" id="{DA17B26C-B45E-B379-7371-065DBF1B4BD3}"/>
              </a:ext>
            </a:extLst>
          </p:cNvPr>
          <p:cNvSpPr/>
          <p:nvPr/>
        </p:nvSpPr>
        <p:spPr>
          <a:xfrm>
            <a:off x="17079416" y="11203758"/>
            <a:ext cx="5902323" cy="1209674"/>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defRPr/>
            </a:pPr>
            <a:r>
              <a:rPr lang="de-CH" sz="2800" b="1" dirty="0"/>
              <a:t>Gelebter Raum</a:t>
            </a:r>
          </a:p>
          <a:p>
            <a:pPr>
              <a:defRPr/>
            </a:pPr>
            <a:r>
              <a:rPr lang="de-CH" sz="2800" dirty="0"/>
              <a:t>wahrgenommen und angeeignet in alltäglichen Handlungen</a:t>
            </a:r>
          </a:p>
        </p:txBody>
      </p:sp>
      <p:sp>
        <p:nvSpPr>
          <p:cNvPr id="15369" name="Titel 1">
            <a:extLst>
              <a:ext uri="{FF2B5EF4-FFF2-40B4-BE49-F238E27FC236}">
                <a16:creationId xmlns:a16="http://schemas.microsoft.com/office/drawing/2014/main" id="{78876D82-E1B5-1D19-B579-C17BC3C1737C}"/>
              </a:ext>
            </a:extLst>
          </p:cNvPr>
          <p:cNvSpPr>
            <a:spLocks noGrp="1"/>
          </p:cNvSpPr>
          <p:nvPr>
            <p:ph type="title"/>
          </p:nvPr>
        </p:nvSpPr>
        <p:spPr>
          <a:xfrm>
            <a:off x="981076" y="490366"/>
            <a:ext cx="14941550" cy="1263650"/>
          </a:xfrm>
        </p:spPr>
        <p:txBody>
          <a:bodyPr/>
          <a:lstStyle/>
          <a:p>
            <a:r>
              <a:rPr lang="de-CH" altLang="de-DE" dirty="0"/>
              <a:t>Sozialräumlicher Zugang als Chance? </a:t>
            </a:r>
          </a:p>
        </p:txBody>
      </p:sp>
      <p:sp>
        <p:nvSpPr>
          <p:cNvPr id="15370" name="Textfeld 11">
            <a:extLst>
              <a:ext uri="{FF2B5EF4-FFF2-40B4-BE49-F238E27FC236}">
                <a16:creationId xmlns:a16="http://schemas.microsoft.com/office/drawing/2014/main" id="{53BE0B8B-8BCA-7877-0136-ADCC82276EEB}"/>
              </a:ext>
            </a:extLst>
          </p:cNvPr>
          <p:cNvSpPr txBox="1">
            <a:spLocks noChangeArrowheads="1"/>
          </p:cNvSpPr>
          <p:nvPr/>
        </p:nvSpPr>
        <p:spPr bwMode="auto">
          <a:xfrm>
            <a:off x="9359901" y="9013826"/>
            <a:ext cx="58483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Verdana" panose="020B0604030504040204" pitchFamily="34" charset="0"/>
              </a:defRPr>
            </a:lvl1pPr>
            <a:lvl2pPr marL="742950" indent="-285750">
              <a:defRPr sz="2200">
                <a:solidFill>
                  <a:schemeClr val="tx1"/>
                </a:solidFill>
                <a:latin typeface="Verdana" panose="020B0604030504040204" pitchFamily="34" charset="0"/>
              </a:defRPr>
            </a:lvl2pPr>
            <a:lvl3pPr marL="1143000" indent="-228600">
              <a:defRPr sz="2200">
                <a:solidFill>
                  <a:schemeClr val="tx1"/>
                </a:solidFill>
                <a:latin typeface="Verdana" panose="020B0604030504040204" pitchFamily="34" charset="0"/>
              </a:defRPr>
            </a:lvl3pPr>
            <a:lvl4pPr marL="1600200" indent="-228600">
              <a:defRPr sz="2200">
                <a:solidFill>
                  <a:schemeClr val="tx1"/>
                </a:solidFill>
                <a:latin typeface="Verdana" panose="020B0604030504040204" pitchFamily="34" charset="0"/>
              </a:defRPr>
            </a:lvl4pPr>
            <a:lvl5pPr marL="2057400" indent="-228600">
              <a:defRPr sz="2200">
                <a:solidFill>
                  <a:schemeClr val="tx1"/>
                </a:solidFill>
                <a:latin typeface="Verdana" panose="020B0604030504040204" pitchFamily="34" charset="0"/>
              </a:defRPr>
            </a:lvl5pPr>
            <a:lvl6pPr marL="2514600" indent="-228600" eaLnBrk="0" fontAlgn="base" hangingPunct="0">
              <a:spcBef>
                <a:spcPct val="0"/>
              </a:spcBef>
              <a:spcAft>
                <a:spcPct val="0"/>
              </a:spcAft>
              <a:defRPr sz="2200">
                <a:solidFill>
                  <a:schemeClr val="tx1"/>
                </a:solidFill>
                <a:latin typeface="Verdana" panose="020B0604030504040204" pitchFamily="34" charset="0"/>
              </a:defRPr>
            </a:lvl6pPr>
            <a:lvl7pPr marL="2971800" indent="-228600" eaLnBrk="0" fontAlgn="base" hangingPunct="0">
              <a:spcBef>
                <a:spcPct val="0"/>
              </a:spcBef>
              <a:spcAft>
                <a:spcPct val="0"/>
              </a:spcAft>
              <a:defRPr sz="2200">
                <a:solidFill>
                  <a:schemeClr val="tx1"/>
                </a:solidFill>
                <a:latin typeface="Verdana" panose="020B0604030504040204" pitchFamily="34" charset="0"/>
              </a:defRPr>
            </a:lvl7pPr>
            <a:lvl8pPr marL="3429000" indent="-228600" eaLnBrk="0" fontAlgn="base" hangingPunct="0">
              <a:spcBef>
                <a:spcPct val="0"/>
              </a:spcBef>
              <a:spcAft>
                <a:spcPct val="0"/>
              </a:spcAft>
              <a:defRPr sz="2200">
                <a:solidFill>
                  <a:schemeClr val="tx1"/>
                </a:solidFill>
                <a:latin typeface="Verdana" panose="020B0604030504040204" pitchFamily="34" charset="0"/>
              </a:defRPr>
            </a:lvl8pPr>
            <a:lvl9pPr marL="3886200" indent="-228600" eaLnBrk="0" fontAlgn="base" hangingPunct="0">
              <a:spcBef>
                <a:spcPct val="0"/>
              </a:spcBef>
              <a:spcAft>
                <a:spcPct val="0"/>
              </a:spcAft>
              <a:defRPr sz="2200">
                <a:solidFill>
                  <a:schemeClr val="tx1"/>
                </a:solidFill>
                <a:latin typeface="Verdana" panose="020B0604030504040204" pitchFamily="34" charset="0"/>
              </a:defRPr>
            </a:lvl9pPr>
          </a:lstStyle>
          <a:p>
            <a:r>
              <a:rPr lang="de-CH" altLang="de-DE" sz="4400" b="1">
                <a:solidFill>
                  <a:schemeClr val="bg1"/>
                </a:solidFill>
              </a:rPr>
              <a:t>Schwanenplatz </a:t>
            </a:r>
          </a:p>
        </p:txBody>
      </p:sp>
      <p:sp>
        <p:nvSpPr>
          <p:cNvPr id="3" name="Textfeld 2">
            <a:extLst>
              <a:ext uri="{FF2B5EF4-FFF2-40B4-BE49-F238E27FC236}">
                <a16:creationId xmlns:a16="http://schemas.microsoft.com/office/drawing/2014/main" id="{70FDD69B-857C-755C-A411-95B4CD81D73B}"/>
              </a:ext>
            </a:extLst>
          </p:cNvPr>
          <p:cNvSpPr txBox="1"/>
          <p:nvPr/>
        </p:nvSpPr>
        <p:spPr>
          <a:xfrm>
            <a:off x="981076" y="2520970"/>
            <a:ext cx="9534524" cy="1384995"/>
          </a:xfrm>
          <a:prstGeom prst="rect">
            <a:avLst/>
          </a:prstGeom>
          <a:noFill/>
        </p:spPr>
        <p:txBody>
          <a:bodyPr wrap="square">
            <a:spAutoFit/>
          </a:bodyPr>
          <a:lstStyle/>
          <a:p>
            <a:r>
              <a:rPr lang="de-CH" altLang="de-DE" sz="2800" dirty="0"/>
              <a:t>Dynamische Raumkonzeption: Raum wird verstanden als ein Zusammenspiel von </a:t>
            </a:r>
            <a:r>
              <a:rPr lang="de-CH" altLang="de-DE" sz="2800" b="1" dirty="0"/>
              <a:t>gelebtem, gebautem und vorgestelltem </a:t>
            </a:r>
            <a:r>
              <a:rPr lang="de-CH" altLang="de-DE" sz="2800" dirty="0"/>
              <a:t>Raum.</a:t>
            </a:r>
            <a:endParaRPr lang="de-CH" sz="2800" dirty="0"/>
          </a:p>
        </p:txBody>
      </p:sp>
      <p:sp>
        <p:nvSpPr>
          <p:cNvPr id="4" name="Textfeld 3">
            <a:extLst>
              <a:ext uri="{FF2B5EF4-FFF2-40B4-BE49-F238E27FC236}">
                <a16:creationId xmlns:a16="http://schemas.microsoft.com/office/drawing/2014/main" id="{CE03A0AA-DCE4-79AA-73CB-F9025CD5F312}"/>
              </a:ext>
            </a:extLst>
          </p:cNvPr>
          <p:cNvSpPr txBox="1"/>
          <p:nvPr/>
        </p:nvSpPr>
        <p:spPr>
          <a:xfrm>
            <a:off x="1840548" y="12633326"/>
            <a:ext cx="12192000" cy="338554"/>
          </a:xfrm>
          <a:prstGeom prst="rect">
            <a:avLst/>
          </a:prstGeom>
          <a:noFill/>
        </p:spPr>
        <p:txBody>
          <a:bodyPr wrap="square">
            <a:spAutoFit/>
          </a:bodyPr>
          <a:lstStyle/>
          <a:p>
            <a:fld id="{56665885-AEBB-488A-9477-9B36DE8C8005}" type="datetime4">
              <a:rPr lang="de-CH" sz="1600" smtClean="0"/>
              <a:pPr/>
              <a:t>16. Juli 2025</a:t>
            </a:fld>
            <a:endParaRPr lang="de-CH" sz="1600" dirty="0"/>
          </a:p>
        </p:txBody>
      </p:sp>
      <p:sp>
        <p:nvSpPr>
          <p:cNvPr id="2" name="Footer Placeholder 4">
            <a:extLst>
              <a:ext uri="{FF2B5EF4-FFF2-40B4-BE49-F238E27FC236}">
                <a16:creationId xmlns:a16="http://schemas.microsoft.com/office/drawing/2014/main" id="{B04459BE-FD6E-163E-758E-9C5868B0A516}"/>
              </a:ext>
            </a:extLst>
          </p:cNvPr>
          <p:cNvSpPr txBox="1">
            <a:spLocks/>
          </p:cNvSpPr>
          <p:nvPr/>
        </p:nvSpPr>
        <p:spPr>
          <a:xfrm>
            <a:off x="20345719" y="12677759"/>
            <a:ext cx="3053396" cy="185482"/>
          </a:xfrm>
          <a:prstGeom prst="rect">
            <a:avLst/>
          </a:prstGeom>
        </p:spPr>
        <p:txBody>
          <a:bodyPr vert="horz" lIns="0" tIns="0" rIns="0" bIns="0" rtlCol="0" anchor="ctr">
            <a:noAutofit/>
          </a:bodyPr>
          <a:lstStyle>
            <a:defPPr>
              <a:defRPr lang="en-US"/>
            </a:defPPr>
            <a:lvl1pPr marL="0" algn="r" defTabSz="457200" rtl="0" eaLnBrk="1" latinLnBrk="0" hangingPunct="1">
              <a:defRPr lang="en-US" sz="1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dirty="0"/>
              <a:t>Seite </a:t>
            </a:r>
            <a:fld id="{86B585F8-2033-43C0-8CDE-307184B088E2}" type="slidenum">
              <a:rPr lang="de-CH" smtClean="0"/>
              <a:pPr/>
              <a:t>8</a:t>
            </a:fld>
            <a:endParaRPr lang="de-CH" dirty="0"/>
          </a:p>
        </p:txBody>
      </p:sp>
      <p:pic>
        <p:nvPicPr>
          <p:cNvPr id="5" name="Picture 2" descr="Idee aus der FDP: «Mythenforum soll an die Bahnhofstrasse»">
            <a:extLst>
              <a:ext uri="{FF2B5EF4-FFF2-40B4-BE49-F238E27FC236}">
                <a16:creationId xmlns:a16="http://schemas.microsoft.com/office/drawing/2014/main" id="{1EA35FFE-5C42-B825-74A3-74665018F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2937" y="6287493"/>
            <a:ext cx="5619611" cy="42147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chwyz, Partie an der Bahnhofstrasse, Tram – Ansichtskarten Shop | AK-Fundus">
            <a:extLst>
              <a:ext uri="{FF2B5EF4-FFF2-40B4-BE49-F238E27FC236}">
                <a16:creationId xmlns:a16="http://schemas.microsoft.com/office/drawing/2014/main" id="{0D26310A-7736-8BF0-7400-F464CBFE2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1542" y="6992398"/>
            <a:ext cx="5550088" cy="3580702"/>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6F075B21-7241-5F5E-5AA4-EEABAA4EB1CC}"/>
              </a:ext>
            </a:extLst>
          </p:cNvPr>
          <p:cNvSpPr/>
          <p:nvPr/>
        </p:nvSpPr>
        <p:spPr>
          <a:xfrm>
            <a:off x="7660615" y="4928379"/>
            <a:ext cx="7397536" cy="7074734"/>
          </a:xfrm>
          <a:prstGeom prst="ellipse">
            <a:avLst/>
          </a:prstGeom>
          <a:noFill/>
          <a:ln w="476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 name="Gerade Verbindung mit Pfeil 15">
            <a:extLst>
              <a:ext uri="{FF2B5EF4-FFF2-40B4-BE49-F238E27FC236}">
                <a16:creationId xmlns:a16="http://schemas.microsoft.com/office/drawing/2014/main" id="{1BAE4999-E69D-21D6-C139-7AD531A0440A}"/>
              </a:ext>
            </a:extLst>
          </p:cNvPr>
          <p:cNvCxnSpPr/>
          <p:nvPr/>
        </p:nvCxnSpPr>
        <p:spPr>
          <a:xfrm flipV="1">
            <a:off x="5372100" y="10058400"/>
            <a:ext cx="2564448" cy="887602"/>
          </a:xfrm>
          <a:prstGeom prst="straightConnector1">
            <a:avLst/>
          </a:prstGeom>
          <a:ln w="730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D6946D78-3A03-22F5-E5EB-C889EDCDA373}"/>
              </a:ext>
            </a:extLst>
          </p:cNvPr>
          <p:cNvCxnSpPr>
            <a:cxnSpLocks/>
          </p:cNvCxnSpPr>
          <p:nvPr/>
        </p:nvCxnSpPr>
        <p:spPr>
          <a:xfrm flipH="1">
            <a:off x="14827974" y="5173081"/>
            <a:ext cx="2295525" cy="1449895"/>
          </a:xfrm>
          <a:prstGeom prst="straightConnector1">
            <a:avLst/>
          </a:prstGeom>
          <a:ln w="730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C8B9BB2E-23A4-AB69-60AD-2371912EED96}"/>
              </a:ext>
            </a:extLst>
          </p:cNvPr>
          <p:cNvCxnSpPr>
            <a:cxnSpLocks/>
          </p:cNvCxnSpPr>
          <p:nvPr/>
        </p:nvCxnSpPr>
        <p:spPr>
          <a:xfrm flipH="1" flipV="1">
            <a:off x="14285947" y="10922189"/>
            <a:ext cx="1242978" cy="476062"/>
          </a:xfrm>
          <a:prstGeom prst="straightConnector1">
            <a:avLst/>
          </a:prstGeom>
          <a:ln w="730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052" name="Picture 4" descr="Studienverfahren Projektentwicklung Bahnhofstrasse 15, Schwyz -  Projektstudie">
            <a:extLst>
              <a:ext uri="{FF2B5EF4-FFF2-40B4-BE49-F238E27FC236}">
                <a16:creationId xmlns:a16="http://schemas.microsoft.com/office/drawing/2014/main" id="{B9FC7DF5-A883-9F40-967B-653398E653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6236" y="1210479"/>
            <a:ext cx="5005886" cy="34027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r Hauptplatz im Chilbibann">
            <a:extLst>
              <a:ext uri="{FF2B5EF4-FFF2-40B4-BE49-F238E27FC236}">
                <a16:creationId xmlns:a16="http://schemas.microsoft.com/office/drawing/2014/main" id="{10169401-AC9C-EDD7-7560-9823CC8431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23499" y="7348231"/>
            <a:ext cx="5005886" cy="33311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57FD246-D74A-DDEA-8B4C-6C443F453548}"/>
              </a:ext>
            </a:extLst>
          </p:cNvPr>
          <p:cNvSpPr>
            <a:spLocks noGrp="1"/>
          </p:cNvSpPr>
          <p:nvPr>
            <p:ph type="dt" sz="half" idx="2"/>
          </p:nvPr>
        </p:nvSpPr>
        <p:spPr/>
        <p:txBody>
          <a:bodyPr/>
          <a:lstStyle/>
          <a:p>
            <a:fld id="{ECF0D1EE-778F-468F-8455-0B19FC52DA6C}" type="datetime4">
              <a:rPr lang="de-CH" noProof="0" smtClean="0"/>
              <a:t>16. Juli 2025</a:t>
            </a:fld>
            <a:endParaRPr lang="de-CH" noProof="0"/>
          </a:p>
        </p:txBody>
      </p:sp>
      <p:sp>
        <p:nvSpPr>
          <p:cNvPr id="3" name="Inhaltsplatzhalter 2">
            <a:extLst>
              <a:ext uri="{FF2B5EF4-FFF2-40B4-BE49-F238E27FC236}">
                <a16:creationId xmlns:a16="http://schemas.microsoft.com/office/drawing/2014/main" id="{8729BF29-052E-B9C4-B371-B1304E5178E2}"/>
              </a:ext>
            </a:extLst>
          </p:cNvPr>
          <p:cNvSpPr>
            <a:spLocks noGrp="1"/>
          </p:cNvSpPr>
          <p:nvPr>
            <p:ph sz="quarter" idx="10"/>
          </p:nvPr>
        </p:nvSpPr>
        <p:spPr>
          <a:xfrm>
            <a:off x="1001540" y="2968823"/>
            <a:ext cx="22380918" cy="8702675"/>
          </a:xfrm>
        </p:spPr>
        <p:txBody>
          <a:bodyPr/>
          <a:lstStyle/>
          <a:p>
            <a:pPr marL="457200" indent="-457200">
              <a:spcAft>
                <a:spcPts val="1000"/>
              </a:spcAft>
              <a:buFont typeface="Symbol" panose="05050102010706020507" pitchFamily="18" charset="2"/>
              <a:buChar char="-"/>
              <a:defRPr/>
            </a:pPr>
            <a:r>
              <a:rPr lang="de-CH" altLang="de-DE" sz="3200" dirty="0"/>
              <a:t>Raum wird verstanden als ein Zusammenspiel von gelebtem, gebautem und vorgestelltem Raum.</a:t>
            </a:r>
          </a:p>
          <a:p>
            <a:pPr marL="457200" indent="-457200">
              <a:spcAft>
                <a:spcPts val="1000"/>
              </a:spcAft>
              <a:buFont typeface="Symbol" panose="05050102010706020507" pitchFamily="18" charset="2"/>
              <a:buChar char="-"/>
              <a:defRPr/>
            </a:pPr>
            <a:r>
              <a:rPr lang="de-CH" altLang="de-DE" sz="3200" dirty="0"/>
              <a:t>Räume werden durch soziales Handeln permanent verändert, Räume beeinflussen das soziale Handeln.</a:t>
            </a:r>
          </a:p>
          <a:p>
            <a:pPr marL="457200" indent="-457200">
              <a:spcAft>
                <a:spcPts val="1000"/>
              </a:spcAft>
              <a:buFont typeface="Symbol" panose="05050102010706020507" pitchFamily="18" charset="2"/>
              <a:buChar char="-"/>
              <a:defRPr/>
            </a:pPr>
            <a:r>
              <a:rPr lang="de-CH" altLang="de-DE" sz="3200" dirty="0"/>
              <a:t>Wechselwirkung zwischen gebautem Raum und den sozialen Prozessen.</a:t>
            </a:r>
          </a:p>
          <a:p>
            <a:pPr marL="457200" indent="-457200">
              <a:spcAft>
                <a:spcPts val="1000"/>
              </a:spcAft>
              <a:buFont typeface="Symbol" panose="05050102010706020507" pitchFamily="18" charset="2"/>
              <a:buChar char="-"/>
              <a:defRPr/>
            </a:pPr>
            <a:r>
              <a:rPr lang="de-CH" altLang="de-DE" sz="3200" dirty="0"/>
              <a:t>Raum ist ein dynamischer Beziehungsraum.</a:t>
            </a:r>
          </a:p>
          <a:p>
            <a:endParaRPr lang="de-CH" dirty="0"/>
          </a:p>
        </p:txBody>
      </p:sp>
      <p:sp>
        <p:nvSpPr>
          <p:cNvPr id="4" name="Titel 3">
            <a:extLst>
              <a:ext uri="{FF2B5EF4-FFF2-40B4-BE49-F238E27FC236}">
                <a16:creationId xmlns:a16="http://schemas.microsoft.com/office/drawing/2014/main" id="{BF87EE37-CE06-6DD2-F01C-83C9F9B27716}"/>
              </a:ext>
            </a:extLst>
          </p:cNvPr>
          <p:cNvSpPr>
            <a:spLocks noGrp="1"/>
          </p:cNvSpPr>
          <p:nvPr>
            <p:ph type="title"/>
          </p:nvPr>
        </p:nvSpPr>
        <p:spPr>
          <a:xfrm>
            <a:off x="1001542" y="1362075"/>
            <a:ext cx="22380916" cy="593101"/>
          </a:xfrm>
        </p:spPr>
        <p:txBody>
          <a:bodyPr/>
          <a:lstStyle/>
          <a:p>
            <a:r>
              <a:rPr lang="de-CH" dirty="0"/>
              <a:t>Konzept des Sozialraumes</a:t>
            </a:r>
          </a:p>
        </p:txBody>
      </p:sp>
      <p:sp>
        <p:nvSpPr>
          <p:cNvPr id="5" name="Fußzeilenplatzhalter 4">
            <a:extLst>
              <a:ext uri="{FF2B5EF4-FFF2-40B4-BE49-F238E27FC236}">
                <a16:creationId xmlns:a16="http://schemas.microsoft.com/office/drawing/2014/main" id="{7372C852-2224-F52F-9559-47AF0A618E1D}"/>
              </a:ext>
            </a:extLst>
          </p:cNvPr>
          <p:cNvSpPr>
            <a:spLocks noGrp="1"/>
          </p:cNvSpPr>
          <p:nvPr>
            <p:ph type="ftr" sz="quarter" idx="3"/>
          </p:nvPr>
        </p:nvSpPr>
        <p:spPr/>
        <p:txBody>
          <a:bodyPr/>
          <a:lstStyle/>
          <a:p>
            <a:r>
              <a:rPr lang="de-CH"/>
              <a:t>Seite </a:t>
            </a:r>
            <a:fld id="{F6D6BDF2-272F-4256-ACF1-DEAEC48BAB75}" type="slidenum">
              <a:rPr lang="de-CH" smtClean="0"/>
              <a:pPr/>
              <a:t>9</a:t>
            </a:fld>
            <a:endParaRPr lang="de-CH" dirty="0"/>
          </a:p>
        </p:txBody>
      </p:sp>
      <p:pic>
        <p:nvPicPr>
          <p:cNvPr id="3076" name="Picture 4" descr="Es hat viel zu wenig Spielplätze»">
            <a:extLst>
              <a:ext uri="{FF2B5EF4-FFF2-40B4-BE49-F238E27FC236}">
                <a16:creationId xmlns:a16="http://schemas.microsoft.com/office/drawing/2014/main" id="{33D5F539-D291-A6AA-1163-8E149656F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686" y="7191862"/>
            <a:ext cx="7589282" cy="49864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iluftcafé Hauptplatz – marty architektur ag">
            <a:extLst>
              <a:ext uri="{FF2B5EF4-FFF2-40B4-BE49-F238E27FC236}">
                <a16:creationId xmlns:a16="http://schemas.microsoft.com/office/drawing/2014/main" id="{DBA5AB80-A0FA-DB50-DE89-DADB277E3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2535" y="7191862"/>
            <a:ext cx="7479686" cy="49864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Jahresbericht">
            <a:extLst>
              <a:ext uri="{FF2B5EF4-FFF2-40B4-BE49-F238E27FC236}">
                <a16:creationId xmlns:a16="http://schemas.microsoft.com/office/drawing/2014/main" id="{DA847E25-B199-386C-2CE3-6E7B607369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32487" y="7191862"/>
            <a:ext cx="6899583" cy="4986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8994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IAAAAAAAAAAwAAAAMAAAAA/////wQAJwwAAAAAAAAAAAAAIAD///////////////8AAAD///////////////8DAAAAAgD///////8DAAAAAgD///////8DAAAAAgD///////////////////////////////////////////////////////////////////////////////////////////////////////////////////////////////////////////////////////////////////////////////////////////////////////////////////////////////////////////////////////////////////////////////////////////////////////////////////////////////////////////////////////////////////////////////////////////////////////////////////////////////////////////////////////////////////////////////8BACAA////////////////AAAO////////AwAAAAMA////////////////////////////////////////////////////////////////////////////////////////////////////////////////////////////////////////////////////////////////////////////////////////////////////////////////////////////////////////////////////////////////////////////////////////////////////////////////////////////////////////////////////////////////////////////////////////////////////////////////////////////////////////////////////////////////////////////////////////////////////////////////////////AgADAP///////wQAAAACABAACxCZNRc4pnNFpI+jT3EADnAFAAAAAAADAAAAAAADAAAAAwADAAAAAAADAAAAAwADAAAAAAD///////8DAAIA////////BAAAAAMAEAALCxjIeq1GzkmF+aDU7Rx+XQUAAAABAAMAAAACAAMAAAABAAMAAAAC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BQMAAAAAAAAAAAAACAB////////////////AAAA////////////////BAAAAAMA////////BAAAAAMA////////////////////////////////////////////////////////////////////////////////////////////////////////////////////////////////////////////////////////////////////////////////////////////////////////////////////////////////////////////////////////////////////////////////////////////////////////////////////////////////////////////////////////////////////////////////////////////////////////////////////////////////////////////////////////////////////////////////////////////////AQAgAf///////////////wAADv///////wQAAAACAP///////////////////////////////////////////////////////////////////////////////////////////////////////////////////////////////////////////////////////////////////////////////////////////////////////////////////////////////////////////////////////////////////////////////////////////////////////////////////////////////////////////////////////////////////////////////////////////////////////////////////////////////////////////////////////////////////////////////////////////////////////////////////////wIAAgEDAAAAAgD///////8aAAZMaW5rZWRTaGFwZXNEYXRhUHJvcGVydHlfMAUAAAAAAAQAAAADAAQAAAABAAQAAAADAP///////wMAAgEDAAAAAwD///////8lAAZMaW5rZWRTaGFwZVByZXNlbnRhdGlvblNldHRpbmdzRGF0YV8wBQAAAAE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3DgAAAAAAAAAAAAD/////gwCDAAAABV9pZAAQAAAABBCZNRc4pnNFpI+jT3EADnADRGF0YQAbAAAABExpbmtlZFNoYXBlRGF0YQAFAAAAAAACTmFtZQAZAAAATGlua2VkU2hhcGVzRGF0YVByb3BlcnR5ABBWZXJzaW9uAAAAAAAJTGFzdFdyaXRlAHKZdCJ9AQAAAAEA/////50AnQAAAAVfaWQAEAAAAAQLGMh6rUbOSYX5oNTtHH5dA0RhdGEAKgAAAAhQcmVzZW50YXRpb25TY2FubmVkRm9yTGlua2VkU2hhcGVzAAEAAk5hbWUAJAAAAExpbmtlZFNoYXBlUHJlc2VudGF0aW9uU2V0dGluZ3NEYXRhABBWZXJzaW9uAAAAAAAJTGFzdFdyaXRlAKyZdCJ9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HSLU Master">
  <a:themeElements>
    <a:clrScheme name="Custom 57">
      <a:dk1>
        <a:srgbClr val="000000"/>
      </a:dk1>
      <a:lt1>
        <a:sysClr val="window" lastClr="FFFFFF"/>
      </a:lt1>
      <a:dk2>
        <a:srgbClr val="000000"/>
      </a:dk2>
      <a:lt2>
        <a:srgbClr val="FFFFFF"/>
      </a:lt2>
      <a:accent1>
        <a:srgbClr val="77C5D8"/>
      </a:accent1>
      <a:accent2>
        <a:srgbClr val="ADCA2A"/>
      </a:accent2>
      <a:accent3>
        <a:srgbClr val="EC5A7A"/>
      </a:accent3>
      <a:accent4>
        <a:srgbClr val="FCC300"/>
      </a:accent4>
      <a:accent5>
        <a:srgbClr val="F0F0F0"/>
      </a:accent5>
      <a:accent6>
        <a:srgbClr val="808080"/>
      </a:accent6>
      <a:hlink>
        <a:srgbClr val="000000"/>
      </a:hlink>
      <a:folHlink>
        <a:srgbClr val="F0F0F0"/>
      </a:folHlink>
    </a:clrScheme>
    <a:fontScheme name="HSLU">
      <a:majorFont>
        <a:latin typeface="Verdana"/>
        <a:ea typeface="Segoe UI Semibold"/>
        <a:cs typeface="Segoe UI Semibold"/>
      </a:majorFont>
      <a:minorFont>
        <a:latin typeface="Verdana"/>
        <a:ea typeface="Segoe UI Light"/>
        <a:cs typeface="Segoe UI Light"/>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EDIT - Presentation general 16_9_Copy 1.potm" id="{47C7EE78-BB03-4BD3-90B5-B26A7A9305B0}" vid="{1A579D29-67ED-4C2D-8B05-A694E7959A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756FDFCB57D0948B915F9BF5E819397" ma:contentTypeVersion="13" ma:contentTypeDescription="Ein neues Dokument erstellen." ma:contentTypeScope="" ma:versionID="7d9c0cc1dbb0c643df8b274555674628">
  <xsd:schema xmlns:xsd="http://www.w3.org/2001/XMLSchema" xmlns:xs="http://www.w3.org/2001/XMLSchema" xmlns:p="http://schemas.microsoft.com/office/2006/metadata/properties" xmlns:ns2="bd5c1ef4-a5a8-4f60-b734-518beb01c7b7" xmlns:ns3="9a7d57e2-a6f6-4353-bdc3-995d0b2e54a4" targetNamespace="http://schemas.microsoft.com/office/2006/metadata/properties" ma:root="true" ma:fieldsID="e815778459cc07df9524752950c0824a" ns2:_="" ns3:_="">
    <xsd:import namespace="bd5c1ef4-a5a8-4f60-b734-518beb01c7b7"/>
    <xsd:import namespace="9a7d57e2-a6f6-4353-bdc3-995d0b2e54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5c1ef4-a5a8-4f60-b734-518beb01c7b7"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7d57e2-a6f6-4353-bdc3-995d0b2e54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348821-2DE9-48C1-97F6-4DC5729F19B6}">
  <ds:schemaRefs>
    <ds:schemaRef ds:uri="9a7d57e2-a6f6-4353-bdc3-995d0b2e54a4"/>
    <ds:schemaRef ds:uri="bd5c1ef4-a5a8-4f60-b734-518beb01c7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32ADD14-27E2-4CBB-84C3-E07DFBE08BF2}">
  <ds:schemaRefs>
    <ds:schemaRef ds:uri="http://schemas.openxmlformats.org/package/2006/metadata/core-properties"/>
    <ds:schemaRef ds:uri="http://purl.org/dc/dcmitype/"/>
    <ds:schemaRef ds:uri="http://schemas.microsoft.com/office/2006/documentManagement/types"/>
    <ds:schemaRef ds:uri="bd5c1ef4-a5a8-4f60-b734-518beb01c7b7"/>
    <ds:schemaRef ds:uri="http://purl.org/dc/terms/"/>
    <ds:schemaRef ds:uri="http://schemas.microsoft.com/office/infopath/2007/PartnerControls"/>
    <ds:schemaRef ds:uri="http://www.w3.org/XML/1998/namespace"/>
    <ds:schemaRef ds:uri="9a7d57e2-a6f6-4353-bdc3-995d0b2e54a4"/>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B1B22379-68EE-4294-A662-CCA510E474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Präsentation Allgemein 16_9</Template>
  <TotalTime>0</TotalTime>
  <Words>3900</Words>
  <Application>Microsoft Office PowerPoint</Application>
  <PresentationFormat>Benutzerdefiniert</PresentationFormat>
  <Paragraphs>321</Paragraphs>
  <Slides>26</Slides>
  <Notes>22</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26</vt:i4>
      </vt:variant>
    </vt:vector>
  </HeadingPairs>
  <TitlesOfParts>
    <vt:vector size="36" baseType="lpstr">
      <vt:lpstr>Arial</vt:lpstr>
      <vt:lpstr>Brown</vt:lpstr>
      <vt:lpstr>Calibri</vt:lpstr>
      <vt:lpstr>Symbol</vt:lpstr>
      <vt:lpstr>Times New Roman</vt:lpstr>
      <vt:lpstr>Trebuchet MS</vt:lpstr>
      <vt:lpstr>Verdana</vt:lpstr>
      <vt:lpstr>Wingdings</vt:lpstr>
      <vt:lpstr>Wingdings 3</vt:lpstr>
      <vt:lpstr>HSLU Master</vt:lpstr>
      <vt:lpstr>Bahnhofstrasse 15 als Möglichkeitsraum für die Gemeinde Schwyz</vt:lpstr>
      <vt:lpstr>Inhalt</vt:lpstr>
      <vt:lpstr>PowerPoint-Präsentation</vt:lpstr>
      <vt:lpstr>Ausgangslage</vt:lpstr>
      <vt:lpstr>Zu Beginn: Fragen, Fragen, Fragen…</vt:lpstr>
      <vt:lpstr>PowerPoint-Präsentation</vt:lpstr>
      <vt:lpstr>Sozialräumlich ausgerichtete Gemeinde- und Quartierentwicklung</vt:lpstr>
      <vt:lpstr>Sozialräumlicher Zugang als Chance? </vt:lpstr>
      <vt:lpstr>Konzept des Sozialraumes</vt:lpstr>
      <vt:lpstr>Siedlungsqualität hat viele Facetten</vt:lpstr>
      <vt:lpstr>Sozialraum und Raumplanung – unterschiedliche Logiken – Handlungsweisen </vt:lpstr>
      <vt:lpstr>Was ist sozialräumlich orientierte Innenentwicklung?</vt:lpstr>
      <vt:lpstr>PowerPoint-Präsentation</vt:lpstr>
      <vt:lpstr>PowerPoint-Präsentation</vt:lpstr>
      <vt:lpstr>PowerPoint-Präsentation</vt:lpstr>
      <vt:lpstr>Differenzierung von Partizipationsformen</vt:lpstr>
      <vt:lpstr>Das Partizipationsparadox</vt:lpstr>
      <vt:lpstr>Einbettung in formellen Prozess</vt:lpstr>
      <vt:lpstr>Sozialräumliche Entwicklung als politischen Auftrag: professionell und kooperativ gestaltet (informelle Partizipation)</vt:lpstr>
      <vt:lpstr>PowerPoint-Präsentation</vt:lpstr>
      <vt:lpstr>PowerPoint-Präsentation</vt:lpstr>
      <vt:lpstr>Praxisbeispiel: Quartiergespräche Horw</vt:lpstr>
      <vt:lpstr>Praxisbeispiel Südiareal Hochdorf</vt:lpstr>
      <vt:lpstr>Beispiel Gerzensee (BE))</vt:lpstr>
      <vt:lpstr>Ausprobieren: Zwischennutzung Neubad Luzern und Rathaus Lichtensteig (SG)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Durrer Eggerschwiler Beatrice HSLU SA</dc:creator>
  <cp:lastModifiedBy>Durrer Eggerschwiler Beatrice HSLU SA</cp:lastModifiedBy>
  <cp:revision>8</cp:revision>
  <dcterms:created xsi:type="dcterms:W3CDTF">2025-07-08T10:29:25Z</dcterms:created>
  <dcterms:modified xsi:type="dcterms:W3CDTF">2025-07-16T07:33:18Z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0x010100E756FDFCB57D0948B915F9BF5E819397</vt:lpwstr>
  </property>
  <property fmtid="{D5CDD505-2E9C-101B-9397-08002B2CF9AE}" pid="3" name="MSIP_Label_e8b0afbd-3cf7-4707-aee4-8dc9d855de29_Enabled">
    <vt:lpwstr>true</vt:lpwstr>
  </property>
  <property fmtid="{D5CDD505-2E9C-101B-9397-08002B2CF9AE}" pid="4" name="MSIP_Label_e8b0afbd-3cf7-4707-aee4-8dc9d855de29_SetDate">
    <vt:lpwstr>2022-11-08T11:31:12Z</vt:lpwstr>
  </property>
  <property fmtid="{D5CDD505-2E9C-101B-9397-08002B2CF9AE}" pid="5" name="MSIP_Label_e8b0afbd-3cf7-4707-aee4-8dc9d855de29_Method">
    <vt:lpwstr>Standard</vt:lpwstr>
  </property>
  <property fmtid="{D5CDD505-2E9C-101B-9397-08002B2CF9AE}" pid="6" name="MSIP_Label_e8b0afbd-3cf7-4707-aee4-8dc9d855de29_Name">
    <vt:lpwstr>intern</vt:lpwstr>
  </property>
  <property fmtid="{D5CDD505-2E9C-101B-9397-08002B2CF9AE}" pid="7" name="MSIP_Label_e8b0afbd-3cf7-4707-aee4-8dc9d855de29_SiteId">
    <vt:lpwstr>75a34008-d7d1-4924-8e78-31fea86f6e68</vt:lpwstr>
  </property>
  <property fmtid="{D5CDD505-2E9C-101B-9397-08002B2CF9AE}" pid="8" name="MSIP_Label_e8b0afbd-3cf7-4707-aee4-8dc9d855de29_ActionId">
    <vt:lpwstr>c5fb3e62-7bf0-4111-8c9d-999436d32334</vt:lpwstr>
  </property>
  <property fmtid="{D5CDD505-2E9C-101B-9397-08002B2CF9AE}" pid="9" name="MSIP_Label_e8b0afbd-3cf7-4707-aee4-8dc9d855de29_ContentBits">
    <vt:lpwstr>0</vt:lpwstr>
  </property>
</Properties>
</file>